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18288000" cy="10287000"/>
  <p:notesSz cx="6858000" cy="9144000"/>
  <p:embeddedFontLst>
    <p:embeddedFont>
      <p:font typeface="AkayaTelivigala" pitchFamily="2" charset="77"/>
      <p:regular r:id="rId14"/>
    </p:embeddedFont>
    <p:embeddedFont>
      <p:font typeface="Public Sans" pitchFamily="2" charset="77"/>
      <p:regular r:id="rId15"/>
    </p:embeddedFont>
    <p:embeddedFont>
      <p:font typeface="Public Sans Bold" pitchFamily="2" charset="77"/>
      <p:regular r:id="rId16"/>
    </p:embeddedFont>
    <p:embeddedFont>
      <p:font typeface="Public Sans Italics" pitchFamily="2" charset="77"/>
      <p:regular r:id="rId17"/>
      <p:italic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autoAdjust="0"/>
    <p:restoredTop sz="94651" autoAdjust="0"/>
  </p:normalViewPr>
  <p:slideViewPr>
    <p:cSldViewPr>
      <p:cViewPr varScale="1">
        <p:scale>
          <a:sx n="70" d="100"/>
          <a:sy n="70" d="100"/>
        </p:scale>
        <p:origin x="840" y="21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1/5/25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1/5/25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1/5/25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1/5/25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1/5/25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1/5/25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1/5/25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1/5/25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1/5/25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1/5/25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1/5/25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1/5/25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8.svg"/></Relationships>
</file>

<file path=ppt/slides/_rels/slide1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2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svg"/><Relationship Id="rId4" Type="http://schemas.openxmlformats.org/officeDocument/2006/relationships/image" Target="../media/image19.png"/><Relationship Id="rId9" Type="http://schemas.openxmlformats.org/officeDocument/2006/relationships/image" Target="../media/image8.svg"/></Relationships>
</file>

<file path=ppt/slides/_rels/slide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2.svg"/><Relationship Id="rId7" Type="http://schemas.openxmlformats.org/officeDocument/2006/relationships/image" Target="../media/image1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1.png"/><Relationship Id="rId11" Type="http://schemas.openxmlformats.org/officeDocument/2006/relationships/image" Target="../media/image8.svg"/><Relationship Id="rId5" Type="http://schemas.openxmlformats.org/officeDocument/2006/relationships/image" Target="../media/image10.svg"/><Relationship Id="rId10" Type="http://schemas.openxmlformats.org/officeDocument/2006/relationships/image" Target="../media/image7.png"/><Relationship Id="rId4" Type="http://schemas.openxmlformats.org/officeDocument/2006/relationships/image" Target="../media/image9.png"/><Relationship Id="rId9" Type="http://schemas.openxmlformats.org/officeDocument/2006/relationships/image" Target="../media/image14.svg"/></Relationships>
</file>

<file path=ppt/slides/_rels/slide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8.svg"/><Relationship Id="rId5" Type="http://schemas.openxmlformats.org/officeDocument/2006/relationships/image" Target="../media/image16.svg"/><Relationship Id="rId10" Type="http://schemas.openxmlformats.org/officeDocument/2006/relationships/image" Target="../media/image7.png"/><Relationship Id="rId4" Type="http://schemas.openxmlformats.org/officeDocument/2006/relationships/image" Target="../media/image15.png"/><Relationship Id="rId9" Type="http://schemas.openxmlformats.org/officeDocument/2006/relationships/image" Target="../media/image18.svg"/></Relationships>
</file>

<file path=ppt/slides/_rels/slide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35782"/>
        </a:solidFill>
        <a:effectLst/>
      </p:bgPr>
    </p:bg>
    <p:spTree>
      <p:nvGrpSpPr>
        <p:cNvPr id="1" name=""/>
        <p:cNvGrpSpPr/>
        <p:nvPr/>
      </p:nvGrpSpPr>
      <p:grpSpPr>
        <a:xfrm>
          <a:off x="0" y="0"/>
          <a:ext cx="0" cy="0"/>
          <a:chOff x="0" y="0"/>
          <a:chExt cx="0" cy="0"/>
        </a:xfrm>
      </p:grpSpPr>
      <p:grpSp>
        <p:nvGrpSpPr>
          <p:cNvPr id="2" name="Group 2"/>
          <p:cNvGrpSpPr/>
          <p:nvPr/>
        </p:nvGrpSpPr>
        <p:grpSpPr>
          <a:xfrm>
            <a:off x="-1448004" y="-155937"/>
            <a:ext cx="21184007" cy="10598873"/>
            <a:chOff x="0" y="0"/>
            <a:chExt cx="28245343" cy="14131831"/>
          </a:xfrm>
        </p:grpSpPr>
        <p:sp>
          <p:nvSpPr>
            <p:cNvPr id="3" name="Freeform 3"/>
            <p:cNvSpPr/>
            <p:nvPr/>
          </p:nvSpPr>
          <p:spPr>
            <a:xfrm>
              <a:off x="0" y="0"/>
              <a:ext cx="14131831" cy="14131831"/>
            </a:xfrm>
            <a:custGeom>
              <a:avLst/>
              <a:gdLst/>
              <a:ahLst/>
              <a:cxnLst/>
              <a:rect l="l" t="t" r="r" b="b"/>
              <a:pathLst>
                <a:path w="14131831" h="14131831">
                  <a:moveTo>
                    <a:pt x="0" y="0"/>
                  </a:moveTo>
                  <a:lnTo>
                    <a:pt x="14131831" y="0"/>
                  </a:lnTo>
                  <a:lnTo>
                    <a:pt x="14131831" y="14131831"/>
                  </a:lnTo>
                  <a:lnTo>
                    <a:pt x="0" y="14131831"/>
                  </a:lnTo>
                  <a:lnTo>
                    <a:pt x="0" y="0"/>
                  </a:lnTo>
                  <a:close/>
                </a:path>
              </a:pathLst>
            </a:custGeom>
            <a:blipFill>
              <a:blip r:embed="rId2">
                <a:alphaModFix amt="8999"/>
                <a:extLst>
                  <a:ext uri="{96DAC541-7B7A-43D3-8B79-37D633B846F1}">
                    <asvg:svgBlip xmlns:asvg="http://schemas.microsoft.com/office/drawing/2016/SVG/main" r:embed="rId3"/>
                  </a:ext>
                </a:extLst>
              </a:blip>
              <a:stretch>
                <a:fillRect/>
              </a:stretch>
            </a:blipFill>
          </p:spPr>
          <p:txBody>
            <a:bodyPr/>
            <a:lstStyle/>
            <a:p>
              <a:endParaRPr lang="en-PK"/>
            </a:p>
          </p:txBody>
        </p:sp>
        <p:sp>
          <p:nvSpPr>
            <p:cNvPr id="4" name="Freeform 4"/>
            <p:cNvSpPr/>
            <p:nvPr/>
          </p:nvSpPr>
          <p:spPr>
            <a:xfrm>
              <a:off x="14113512" y="0"/>
              <a:ext cx="14131831" cy="14131831"/>
            </a:xfrm>
            <a:custGeom>
              <a:avLst/>
              <a:gdLst/>
              <a:ahLst/>
              <a:cxnLst/>
              <a:rect l="l" t="t" r="r" b="b"/>
              <a:pathLst>
                <a:path w="14131831" h="14131831">
                  <a:moveTo>
                    <a:pt x="0" y="0"/>
                  </a:moveTo>
                  <a:lnTo>
                    <a:pt x="14131831" y="0"/>
                  </a:lnTo>
                  <a:lnTo>
                    <a:pt x="14131831" y="14131831"/>
                  </a:lnTo>
                  <a:lnTo>
                    <a:pt x="0" y="14131831"/>
                  </a:lnTo>
                  <a:lnTo>
                    <a:pt x="0" y="0"/>
                  </a:lnTo>
                  <a:close/>
                </a:path>
              </a:pathLst>
            </a:custGeom>
            <a:blipFill>
              <a:blip r:embed="rId2">
                <a:alphaModFix amt="8999"/>
                <a:extLst>
                  <a:ext uri="{96DAC541-7B7A-43D3-8B79-37D633B846F1}">
                    <asvg:svgBlip xmlns:asvg="http://schemas.microsoft.com/office/drawing/2016/SVG/main" r:embed="rId3"/>
                  </a:ext>
                </a:extLst>
              </a:blip>
              <a:stretch>
                <a:fillRect/>
              </a:stretch>
            </a:blipFill>
          </p:spPr>
          <p:txBody>
            <a:bodyPr/>
            <a:lstStyle/>
            <a:p>
              <a:endParaRPr lang="en-PK"/>
            </a:p>
          </p:txBody>
        </p:sp>
      </p:grpSp>
      <p:sp>
        <p:nvSpPr>
          <p:cNvPr id="5" name="Freeform 5"/>
          <p:cNvSpPr/>
          <p:nvPr/>
        </p:nvSpPr>
        <p:spPr>
          <a:xfrm>
            <a:off x="7050044" y="3768035"/>
            <a:ext cx="11822479" cy="10554250"/>
          </a:xfrm>
          <a:custGeom>
            <a:avLst/>
            <a:gdLst/>
            <a:ahLst/>
            <a:cxnLst/>
            <a:rect l="l" t="t" r="r" b="b"/>
            <a:pathLst>
              <a:path w="11822479" h="10554250">
                <a:moveTo>
                  <a:pt x="0" y="0"/>
                </a:moveTo>
                <a:lnTo>
                  <a:pt x="11822480" y="0"/>
                </a:lnTo>
                <a:lnTo>
                  <a:pt x="11822480" y="10554250"/>
                </a:lnTo>
                <a:lnTo>
                  <a:pt x="0" y="1055425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PK"/>
          </a:p>
        </p:txBody>
      </p:sp>
      <p:sp>
        <p:nvSpPr>
          <p:cNvPr id="6" name="Freeform 6"/>
          <p:cNvSpPr/>
          <p:nvPr/>
        </p:nvSpPr>
        <p:spPr>
          <a:xfrm>
            <a:off x="13163284" y="-820170"/>
            <a:ext cx="4096016" cy="4588205"/>
          </a:xfrm>
          <a:custGeom>
            <a:avLst/>
            <a:gdLst/>
            <a:ahLst/>
            <a:cxnLst/>
            <a:rect l="l" t="t" r="r" b="b"/>
            <a:pathLst>
              <a:path w="4096016" h="4588205">
                <a:moveTo>
                  <a:pt x="0" y="0"/>
                </a:moveTo>
                <a:lnTo>
                  <a:pt x="4096016" y="0"/>
                </a:lnTo>
                <a:lnTo>
                  <a:pt x="4096016" y="4588205"/>
                </a:lnTo>
                <a:lnTo>
                  <a:pt x="0" y="458820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PK"/>
          </a:p>
        </p:txBody>
      </p:sp>
      <p:sp>
        <p:nvSpPr>
          <p:cNvPr id="7" name="Freeform 7"/>
          <p:cNvSpPr/>
          <p:nvPr/>
        </p:nvSpPr>
        <p:spPr>
          <a:xfrm>
            <a:off x="4971009" y="5143500"/>
            <a:ext cx="2268950" cy="2240073"/>
          </a:xfrm>
          <a:custGeom>
            <a:avLst/>
            <a:gdLst/>
            <a:ahLst/>
            <a:cxnLst/>
            <a:rect l="l" t="t" r="r" b="b"/>
            <a:pathLst>
              <a:path w="2268950" h="2240073">
                <a:moveTo>
                  <a:pt x="0" y="0"/>
                </a:moveTo>
                <a:lnTo>
                  <a:pt x="2268951" y="0"/>
                </a:lnTo>
                <a:lnTo>
                  <a:pt x="2268951" y="2240073"/>
                </a:lnTo>
                <a:lnTo>
                  <a:pt x="0" y="224007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PK"/>
          </a:p>
        </p:txBody>
      </p:sp>
      <p:sp>
        <p:nvSpPr>
          <p:cNvPr id="8" name="TextBox 8"/>
          <p:cNvSpPr txBox="1"/>
          <p:nvPr/>
        </p:nvSpPr>
        <p:spPr>
          <a:xfrm>
            <a:off x="1028700" y="1063220"/>
            <a:ext cx="11932584" cy="3234241"/>
          </a:xfrm>
          <a:prstGeom prst="rect">
            <a:avLst/>
          </a:prstGeom>
        </p:spPr>
        <p:txBody>
          <a:bodyPr lIns="0" tIns="0" rIns="0" bIns="0" rtlCol="0" anchor="t">
            <a:spAutoFit/>
          </a:bodyPr>
          <a:lstStyle/>
          <a:p>
            <a:pPr algn="l">
              <a:lnSpc>
                <a:spcPts val="8398"/>
              </a:lnSpc>
            </a:pPr>
            <a:r>
              <a:rPr lang="en-US" sz="8658" b="1" spc="-519">
                <a:solidFill>
                  <a:srgbClr val="FFFFFF"/>
                </a:solidFill>
                <a:latin typeface="Public Sans Bold"/>
                <a:ea typeface="Public Sans Bold"/>
                <a:cs typeface="Public Sans Bold"/>
                <a:sym typeface="Public Sans Bold"/>
              </a:rPr>
              <a:t>Community Collaboration in Civic Engagement</a:t>
            </a:r>
          </a:p>
        </p:txBody>
      </p:sp>
      <p:sp>
        <p:nvSpPr>
          <p:cNvPr id="9" name="TextBox 9"/>
          <p:cNvSpPr txBox="1"/>
          <p:nvPr/>
        </p:nvSpPr>
        <p:spPr>
          <a:xfrm>
            <a:off x="1028700" y="4497486"/>
            <a:ext cx="4058107" cy="475641"/>
          </a:xfrm>
          <a:prstGeom prst="rect">
            <a:avLst/>
          </a:prstGeom>
        </p:spPr>
        <p:txBody>
          <a:bodyPr lIns="0" tIns="0" rIns="0" bIns="0" rtlCol="0" anchor="t">
            <a:spAutoFit/>
          </a:bodyPr>
          <a:lstStyle/>
          <a:p>
            <a:pPr algn="l">
              <a:lnSpc>
                <a:spcPts val="3459"/>
              </a:lnSpc>
            </a:pPr>
            <a:r>
              <a:rPr lang="en-US" sz="3566" i="1" spc="-213">
                <a:solidFill>
                  <a:srgbClr val="FFFFFF"/>
                </a:solidFill>
                <a:latin typeface="Public Sans Italics"/>
                <a:ea typeface="Public Sans Italics"/>
                <a:cs typeface="Public Sans Italics"/>
                <a:sym typeface="Public Sans Italics"/>
              </a:rPr>
              <a:t>Lecture 14</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235782"/>
        </a:solidFill>
        <a:effectLst/>
      </p:bgPr>
    </p:bg>
    <p:spTree>
      <p:nvGrpSpPr>
        <p:cNvPr id="1" name=""/>
        <p:cNvGrpSpPr/>
        <p:nvPr/>
      </p:nvGrpSpPr>
      <p:grpSpPr>
        <a:xfrm>
          <a:off x="0" y="0"/>
          <a:ext cx="0" cy="0"/>
          <a:chOff x="0" y="0"/>
          <a:chExt cx="0" cy="0"/>
        </a:xfrm>
      </p:grpSpPr>
      <p:grpSp>
        <p:nvGrpSpPr>
          <p:cNvPr id="2" name="Group 2"/>
          <p:cNvGrpSpPr/>
          <p:nvPr/>
        </p:nvGrpSpPr>
        <p:grpSpPr>
          <a:xfrm>
            <a:off x="-1448004" y="-155937"/>
            <a:ext cx="21184007" cy="10598873"/>
            <a:chOff x="0" y="0"/>
            <a:chExt cx="28245343" cy="14131831"/>
          </a:xfrm>
        </p:grpSpPr>
        <p:sp>
          <p:nvSpPr>
            <p:cNvPr id="3" name="Freeform 3"/>
            <p:cNvSpPr/>
            <p:nvPr/>
          </p:nvSpPr>
          <p:spPr>
            <a:xfrm>
              <a:off x="0" y="0"/>
              <a:ext cx="14131831" cy="14131831"/>
            </a:xfrm>
            <a:custGeom>
              <a:avLst/>
              <a:gdLst/>
              <a:ahLst/>
              <a:cxnLst/>
              <a:rect l="l" t="t" r="r" b="b"/>
              <a:pathLst>
                <a:path w="14131831" h="14131831">
                  <a:moveTo>
                    <a:pt x="0" y="0"/>
                  </a:moveTo>
                  <a:lnTo>
                    <a:pt x="14131831" y="0"/>
                  </a:lnTo>
                  <a:lnTo>
                    <a:pt x="14131831" y="14131831"/>
                  </a:lnTo>
                  <a:lnTo>
                    <a:pt x="0" y="14131831"/>
                  </a:lnTo>
                  <a:lnTo>
                    <a:pt x="0" y="0"/>
                  </a:lnTo>
                  <a:close/>
                </a:path>
              </a:pathLst>
            </a:custGeom>
            <a:blipFill>
              <a:blip r:embed="rId2">
                <a:alphaModFix amt="8999"/>
                <a:extLst>
                  <a:ext uri="{96DAC541-7B7A-43D3-8B79-37D633B846F1}">
                    <asvg:svgBlip xmlns:asvg="http://schemas.microsoft.com/office/drawing/2016/SVG/main" r:embed="rId3"/>
                  </a:ext>
                </a:extLst>
              </a:blip>
              <a:stretch>
                <a:fillRect/>
              </a:stretch>
            </a:blipFill>
          </p:spPr>
          <p:txBody>
            <a:bodyPr/>
            <a:lstStyle/>
            <a:p>
              <a:endParaRPr lang="en-PK"/>
            </a:p>
          </p:txBody>
        </p:sp>
        <p:sp>
          <p:nvSpPr>
            <p:cNvPr id="4" name="Freeform 4"/>
            <p:cNvSpPr/>
            <p:nvPr/>
          </p:nvSpPr>
          <p:spPr>
            <a:xfrm>
              <a:off x="14113512" y="0"/>
              <a:ext cx="14131831" cy="14131831"/>
            </a:xfrm>
            <a:custGeom>
              <a:avLst/>
              <a:gdLst/>
              <a:ahLst/>
              <a:cxnLst/>
              <a:rect l="l" t="t" r="r" b="b"/>
              <a:pathLst>
                <a:path w="14131831" h="14131831">
                  <a:moveTo>
                    <a:pt x="0" y="0"/>
                  </a:moveTo>
                  <a:lnTo>
                    <a:pt x="14131831" y="0"/>
                  </a:lnTo>
                  <a:lnTo>
                    <a:pt x="14131831" y="14131831"/>
                  </a:lnTo>
                  <a:lnTo>
                    <a:pt x="0" y="14131831"/>
                  </a:lnTo>
                  <a:lnTo>
                    <a:pt x="0" y="0"/>
                  </a:lnTo>
                  <a:close/>
                </a:path>
              </a:pathLst>
            </a:custGeom>
            <a:blipFill>
              <a:blip r:embed="rId2">
                <a:alphaModFix amt="8999"/>
                <a:extLst>
                  <a:ext uri="{96DAC541-7B7A-43D3-8B79-37D633B846F1}">
                    <asvg:svgBlip xmlns:asvg="http://schemas.microsoft.com/office/drawing/2016/SVG/main" r:embed="rId3"/>
                  </a:ext>
                </a:extLst>
              </a:blip>
              <a:stretch>
                <a:fillRect/>
              </a:stretch>
            </a:blipFill>
          </p:spPr>
          <p:txBody>
            <a:bodyPr/>
            <a:lstStyle/>
            <a:p>
              <a:endParaRPr lang="en-PK"/>
            </a:p>
          </p:txBody>
        </p:sp>
      </p:grpSp>
      <p:sp>
        <p:nvSpPr>
          <p:cNvPr id="7" name="TextBox 7"/>
          <p:cNvSpPr txBox="1"/>
          <p:nvPr/>
        </p:nvSpPr>
        <p:spPr>
          <a:xfrm>
            <a:off x="1600200" y="1104900"/>
            <a:ext cx="12492484" cy="5847755"/>
          </a:xfrm>
          <a:prstGeom prst="rect">
            <a:avLst/>
          </a:prstGeom>
        </p:spPr>
        <p:txBody>
          <a:bodyPr wrap="square" lIns="0" tIns="0" rIns="0" bIns="0" rtlCol="0" anchor="t">
            <a:spAutoFit/>
          </a:bodyPr>
          <a:lstStyle/>
          <a:p>
            <a:pPr algn="ctr">
              <a:lnSpc>
                <a:spcPts val="4819"/>
              </a:lnSpc>
            </a:pPr>
            <a:r>
              <a:rPr lang="en-US" sz="4119" b="1" spc="-247" dirty="0">
                <a:solidFill>
                  <a:srgbClr val="FFFFFF"/>
                </a:solidFill>
                <a:latin typeface="Public Sans Bold"/>
                <a:ea typeface="Public Sans Bold"/>
                <a:cs typeface="Public Sans Bold"/>
                <a:sym typeface="Public Sans Bold"/>
              </a:rPr>
              <a:t>Collaborative Roles in Community Collaboration</a:t>
            </a:r>
          </a:p>
          <a:p>
            <a:pPr algn="ctr">
              <a:lnSpc>
                <a:spcPts val="4819"/>
              </a:lnSpc>
            </a:pPr>
            <a:endParaRPr lang="en-US" sz="4119" b="1" spc="-247" dirty="0">
              <a:solidFill>
                <a:srgbClr val="FFFFFF"/>
              </a:solidFill>
              <a:latin typeface="Public Sans Bold"/>
              <a:ea typeface="Public Sans Bold"/>
              <a:cs typeface="Public Sans Bold"/>
              <a:sym typeface="Public Sans Bold"/>
            </a:endParaRPr>
          </a:p>
          <a:p>
            <a:pPr>
              <a:lnSpc>
                <a:spcPts val="3649"/>
              </a:lnSpc>
            </a:pPr>
            <a:r>
              <a:rPr lang="en-US" sz="3119" spc="-187" dirty="0">
                <a:solidFill>
                  <a:srgbClr val="FFFFFF"/>
                </a:solidFill>
                <a:latin typeface="Public Sans"/>
                <a:ea typeface="Public Sans"/>
                <a:cs typeface="Public Sans"/>
                <a:sym typeface="Public Sans"/>
              </a:rPr>
              <a:t>Effective community collaboration involves diverse roles, each contributing uniquely to achieving common goals. These roles include:</a:t>
            </a:r>
          </a:p>
          <a:p>
            <a:pPr>
              <a:lnSpc>
                <a:spcPts val="3649"/>
              </a:lnSpc>
            </a:pPr>
            <a:endParaRPr lang="en-US" sz="3119" spc="-187" dirty="0">
              <a:solidFill>
                <a:srgbClr val="FFFFFF"/>
              </a:solidFill>
              <a:latin typeface="Public Sans"/>
              <a:ea typeface="Public Sans"/>
              <a:cs typeface="Public Sans"/>
              <a:sym typeface="Public Sans"/>
            </a:endParaRPr>
          </a:p>
          <a:p>
            <a:pPr>
              <a:lnSpc>
                <a:spcPts val="3649"/>
              </a:lnSpc>
            </a:pPr>
            <a:r>
              <a:rPr lang="en-US" sz="3119" b="1" spc="-187" dirty="0">
                <a:solidFill>
                  <a:srgbClr val="FFFFFF"/>
                </a:solidFill>
                <a:latin typeface="Public Sans Bold"/>
                <a:ea typeface="Public Sans Bold"/>
                <a:cs typeface="Public Sans Bold"/>
                <a:sym typeface="Public Sans Bold"/>
              </a:rPr>
              <a:t>1. Facilitators</a:t>
            </a:r>
          </a:p>
          <a:p>
            <a:pPr>
              <a:lnSpc>
                <a:spcPts val="3649"/>
              </a:lnSpc>
            </a:pPr>
            <a:r>
              <a:rPr lang="en-US" sz="3119" spc="-187" dirty="0">
                <a:solidFill>
                  <a:srgbClr val="FFFFFF"/>
                </a:solidFill>
                <a:latin typeface="Public Sans"/>
                <a:ea typeface="Public Sans"/>
                <a:cs typeface="Public Sans"/>
                <a:sym typeface="Public Sans"/>
              </a:rPr>
              <a:t>Coordinate and guide the collaboration process, ensuring clear communication, conflict resolution, and alignment with shared objectives.</a:t>
            </a:r>
          </a:p>
          <a:p>
            <a:pPr>
              <a:lnSpc>
                <a:spcPts val="3649"/>
              </a:lnSpc>
            </a:pPr>
            <a:endParaRPr lang="en-US" sz="3119" spc="-187" dirty="0">
              <a:solidFill>
                <a:srgbClr val="FFFFFF"/>
              </a:solidFill>
              <a:latin typeface="Public Sans"/>
              <a:ea typeface="Public Sans"/>
              <a:cs typeface="Public Sans"/>
              <a:sym typeface="Public Sans"/>
            </a:endParaRPr>
          </a:p>
          <a:p>
            <a:pPr>
              <a:lnSpc>
                <a:spcPts val="3649"/>
              </a:lnSpc>
            </a:pPr>
            <a:r>
              <a:rPr lang="en-US" sz="3119" b="1" spc="-187" dirty="0">
                <a:solidFill>
                  <a:srgbClr val="FFFFFF"/>
                </a:solidFill>
                <a:latin typeface="Public Sans Bold"/>
                <a:ea typeface="Public Sans Bold"/>
                <a:cs typeface="Public Sans Bold"/>
                <a:sym typeface="Public Sans Bold"/>
              </a:rPr>
              <a:t>2. Leaders</a:t>
            </a:r>
          </a:p>
          <a:p>
            <a:pPr>
              <a:lnSpc>
                <a:spcPts val="3649"/>
              </a:lnSpc>
            </a:pPr>
            <a:r>
              <a:rPr lang="en-US" sz="3119" spc="-187" dirty="0">
                <a:solidFill>
                  <a:srgbClr val="FFFFFF"/>
                </a:solidFill>
                <a:latin typeface="Public Sans"/>
                <a:ea typeface="Public Sans"/>
                <a:cs typeface="Public Sans"/>
                <a:sym typeface="Public Sans"/>
              </a:rPr>
              <a:t>Provide vision and direction, inspiring others to participate and take ownership of the initiative.</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235782"/>
        </a:solidFill>
        <a:effectLst/>
      </p:bgPr>
    </p:bg>
    <p:spTree>
      <p:nvGrpSpPr>
        <p:cNvPr id="1" name=""/>
        <p:cNvGrpSpPr/>
        <p:nvPr/>
      </p:nvGrpSpPr>
      <p:grpSpPr>
        <a:xfrm>
          <a:off x="0" y="0"/>
          <a:ext cx="0" cy="0"/>
          <a:chOff x="0" y="0"/>
          <a:chExt cx="0" cy="0"/>
        </a:xfrm>
      </p:grpSpPr>
      <p:grpSp>
        <p:nvGrpSpPr>
          <p:cNvPr id="2" name="Group 2"/>
          <p:cNvGrpSpPr/>
          <p:nvPr/>
        </p:nvGrpSpPr>
        <p:grpSpPr>
          <a:xfrm>
            <a:off x="-1448004" y="-155937"/>
            <a:ext cx="21184007" cy="10598873"/>
            <a:chOff x="0" y="0"/>
            <a:chExt cx="28245343" cy="14131831"/>
          </a:xfrm>
        </p:grpSpPr>
        <p:sp>
          <p:nvSpPr>
            <p:cNvPr id="3" name="Freeform 3"/>
            <p:cNvSpPr/>
            <p:nvPr/>
          </p:nvSpPr>
          <p:spPr>
            <a:xfrm>
              <a:off x="0" y="0"/>
              <a:ext cx="14131831" cy="14131831"/>
            </a:xfrm>
            <a:custGeom>
              <a:avLst/>
              <a:gdLst/>
              <a:ahLst/>
              <a:cxnLst/>
              <a:rect l="l" t="t" r="r" b="b"/>
              <a:pathLst>
                <a:path w="14131831" h="14131831">
                  <a:moveTo>
                    <a:pt x="0" y="0"/>
                  </a:moveTo>
                  <a:lnTo>
                    <a:pt x="14131831" y="0"/>
                  </a:lnTo>
                  <a:lnTo>
                    <a:pt x="14131831" y="14131831"/>
                  </a:lnTo>
                  <a:lnTo>
                    <a:pt x="0" y="14131831"/>
                  </a:lnTo>
                  <a:lnTo>
                    <a:pt x="0" y="0"/>
                  </a:lnTo>
                  <a:close/>
                </a:path>
              </a:pathLst>
            </a:custGeom>
            <a:blipFill>
              <a:blip r:embed="rId2">
                <a:alphaModFix amt="8999"/>
                <a:extLst>
                  <a:ext uri="{96DAC541-7B7A-43D3-8B79-37D633B846F1}">
                    <asvg:svgBlip xmlns:asvg="http://schemas.microsoft.com/office/drawing/2016/SVG/main" r:embed="rId3"/>
                  </a:ext>
                </a:extLst>
              </a:blip>
              <a:stretch>
                <a:fillRect/>
              </a:stretch>
            </a:blipFill>
          </p:spPr>
          <p:txBody>
            <a:bodyPr/>
            <a:lstStyle/>
            <a:p>
              <a:endParaRPr lang="en-PK"/>
            </a:p>
          </p:txBody>
        </p:sp>
        <p:sp>
          <p:nvSpPr>
            <p:cNvPr id="4" name="Freeform 4"/>
            <p:cNvSpPr/>
            <p:nvPr/>
          </p:nvSpPr>
          <p:spPr>
            <a:xfrm>
              <a:off x="14113512" y="0"/>
              <a:ext cx="14131831" cy="14131831"/>
            </a:xfrm>
            <a:custGeom>
              <a:avLst/>
              <a:gdLst/>
              <a:ahLst/>
              <a:cxnLst/>
              <a:rect l="l" t="t" r="r" b="b"/>
              <a:pathLst>
                <a:path w="14131831" h="14131831">
                  <a:moveTo>
                    <a:pt x="0" y="0"/>
                  </a:moveTo>
                  <a:lnTo>
                    <a:pt x="14131831" y="0"/>
                  </a:lnTo>
                  <a:lnTo>
                    <a:pt x="14131831" y="14131831"/>
                  </a:lnTo>
                  <a:lnTo>
                    <a:pt x="0" y="14131831"/>
                  </a:lnTo>
                  <a:lnTo>
                    <a:pt x="0" y="0"/>
                  </a:lnTo>
                  <a:close/>
                </a:path>
              </a:pathLst>
            </a:custGeom>
            <a:blipFill>
              <a:blip r:embed="rId2">
                <a:alphaModFix amt="8999"/>
                <a:extLst>
                  <a:ext uri="{96DAC541-7B7A-43D3-8B79-37D633B846F1}">
                    <asvg:svgBlip xmlns:asvg="http://schemas.microsoft.com/office/drawing/2016/SVG/main" r:embed="rId3"/>
                  </a:ext>
                </a:extLst>
              </a:blip>
              <a:stretch>
                <a:fillRect/>
              </a:stretch>
            </a:blipFill>
          </p:spPr>
          <p:txBody>
            <a:bodyPr/>
            <a:lstStyle/>
            <a:p>
              <a:endParaRPr lang="en-PK"/>
            </a:p>
          </p:txBody>
        </p:sp>
      </p:grpSp>
      <p:sp>
        <p:nvSpPr>
          <p:cNvPr id="7" name="TextBox 7"/>
          <p:cNvSpPr txBox="1"/>
          <p:nvPr/>
        </p:nvSpPr>
        <p:spPr>
          <a:xfrm>
            <a:off x="3585716" y="1606612"/>
            <a:ext cx="11308849" cy="5498286"/>
          </a:xfrm>
          <a:prstGeom prst="rect">
            <a:avLst/>
          </a:prstGeom>
        </p:spPr>
        <p:txBody>
          <a:bodyPr lIns="0" tIns="0" rIns="0" bIns="0" rtlCol="0" anchor="t">
            <a:spAutoFit/>
          </a:bodyPr>
          <a:lstStyle/>
          <a:p>
            <a:pPr algn="l">
              <a:lnSpc>
                <a:spcPts val="3649"/>
              </a:lnSpc>
            </a:pPr>
            <a:r>
              <a:rPr lang="en-US" sz="3119" b="1" spc="-187" dirty="0">
                <a:solidFill>
                  <a:srgbClr val="FFFFFF"/>
                </a:solidFill>
                <a:latin typeface="Public Sans Bold"/>
                <a:ea typeface="Public Sans Bold"/>
                <a:cs typeface="Public Sans Bold"/>
                <a:sym typeface="Public Sans Bold"/>
              </a:rPr>
              <a:t>3. Contributors</a:t>
            </a:r>
          </a:p>
          <a:p>
            <a:pPr algn="l">
              <a:lnSpc>
                <a:spcPts val="3649"/>
              </a:lnSpc>
            </a:pPr>
            <a:r>
              <a:rPr lang="en-US" sz="3119" spc="-187" dirty="0">
                <a:solidFill>
                  <a:srgbClr val="FFFFFF"/>
                </a:solidFill>
                <a:latin typeface="Public Sans"/>
                <a:ea typeface="Public Sans"/>
                <a:cs typeface="Public Sans"/>
                <a:sym typeface="Public Sans"/>
              </a:rPr>
              <a:t>Bring specific skills, resources, or expertise to support the project, including technical knowledge, funding, or labor.</a:t>
            </a:r>
          </a:p>
          <a:p>
            <a:pPr algn="l">
              <a:lnSpc>
                <a:spcPts val="3649"/>
              </a:lnSpc>
            </a:pPr>
            <a:r>
              <a:rPr lang="en-US" sz="3119" spc="-187" dirty="0">
                <a:solidFill>
                  <a:srgbClr val="FFFFFF"/>
                </a:solidFill>
                <a:latin typeface="Public Sans"/>
                <a:ea typeface="Public Sans"/>
                <a:cs typeface="Public Sans"/>
                <a:sym typeface="Public Sans"/>
              </a:rPr>
              <a:t>4</a:t>
            </a:r>
            <a:r>
              <a:rPr lang="en-US" sz="3119" b="1" spc="-187" dirty="0">
                <a:solidFill>
                  <a:srgbClr val="FFFFFF"/>
                </a:solidFill>
                <a:latin typeface="Public Sans Bold"/>
                <a:ea typeface="Public Sans Bold"/>
                <a:cs typeface="Public Sans Bold"/>
                <a:sym typeface="Public Sans Bold"/>
              </a:rPr>
              <a:t>. Advocates</a:t>
            </a:r>
          </a:p>
          <a:p>
            <a:pPr algn="l">
              <a:lnSpc>
                <a:spcPts val="3649"/>
              </a:lnSpc>
            </a:pPr>
            <a:r>
              <a:rPr lang="en-US" sz="3119" spc="-187" dirty="0">
                <a:solidFill>
                  <a:srgbClr val="FFFFFF"/>
                </a:solidFill>
                <a:latin typeface="Public Sans"/>
                <a:ea typeface="Public Sans"/>
                <a:cs typeface="Public Sans"/>
                <a:sym typeface="Public Sans"/>
              </a:rPr>
              <a:t>Raise awareness and promote the cause, engaging stakeholders and mobilizing broader community support.</a:t>
            </a:r>
          </a:p>
          <a:p>
            <a:pPr algn="l">
              <a:lnSpc>
                <a:spcPts val="3649"/>
              </a:lnSpc>
            </a:pPr>
            <a:r>
              <a:rPr lang="en-US" sz="3119" b="1" spc="-187" dirty="0">
                <a:solidFill>
                  <a:srgbClr val="FFFFFF"/>
                </a:solidFill>
                <a:latin typeface="Public Sans Bold"/>
                <a:ea typeface="Public Sans Bold"/>
                <a:cs typeface="Public Sans Bold"/>
                <a:sym typeface="Public Sans Bold"/>
              </a:rPr>
              <a:t>5. Monitors and Evaluators</a:t>
            </a:r>
          </a:p>
          <a:p>
            <a:pPr algn="l">
              <a:lnSpc>
                <a:spcPts val="3649"/>
              </a:lnSpc>
            </a:pPr>
            <a:r>
              <a:rPr lang="en-US" sz="3119" spc="-187" dirty="0">
                <a:solidFill>
                  <a:srgbClr val="FFFFFF"/>
                </a:solidFill>
                <a:latin typeface="Public Sans"/>
                <a:ea typeface="Public Sans"/>
                <a:cs typeface="Public Sans"/>
                <a:sym typeface="Public Sans"/>
              </a:rPr>
              <a:t>Assess progress, identify challenges, and ensure accountability by measuring outcomes against goals.</a:t>
            </a:r>
          </a:p>
          <a:p>
            <a:pPr algn="l">
              <a:lnSpc>
                <a:spcPts val="3649"/>
              </a:lnSpc>
            </a:pPr>
            <a:r>
              <a:rPr lang="en-US" sz="3119" b="1" spc="-187" dirty="0">
                <a:solidFill>
                  <a:srgbClr val="FFFFFF"/>
                </a:solidFill>
                <a:latin typeface="Public Sans Bold"/>
                <a:ea typeface="Public Sans Bold"/>
                <a:cs typeface="Public Sans Bold"/>
                <a:sym typeface="Public Sans Bold"/>
              </a:rPr>
              <a:t>6. Stakeholders</a:t>
            </a:r>
          </a:p>
          <a:p>
            <a:pPr algn="l">
              <a:lnSpc>
                <a:spcPts val="3649"/>
              </a:lnSpc>
            </a:pPr>
            <a:r>
              <a:rPr lang="en-US" sz="3119" spc="-187" dirty="0">
                <a:solidFill>
                  <a:srgbClr val="FFFFFF"/>
                </a:solidFill>
                <a:latin typeface="Public Sans"/>
                <a:ea typeface="Public Sans"/>
                <a:cs typeface="Public Sans"/>
                <a:sym typeface="Public Sans"/>
              </a:rPr>
              <a:t>Represent the community’s interests, ensuring that the collaboration addresses the needs and priorities of all involved.</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235782"/>
        </a:solidFill>
        <a:effectLst/>
      </p:bgPr>
    </p:bg>
    <p:spTree>
      <p:nvGrpSpPr>
        <p:cNvPr id="1" name=""/>
        <p:cNvGrpSpPr/>
        <p:nvPr/>
      </p:nvGrpSpPr>
      <p:grpSpPr>
        <a:xfrm>
          <a:off x="0" y="0"/>
          <a:ext cx="0" cy="0"/>
          <a:chOff x="0" y="0"/>
          <a:chExt cx="0" cy="0"/>
        </a:xfrm>
      </p:grpSpPr>
      <p:grpSp>
        <p:nvGrpSpPr>
          <p:cNvPr id="2" name="Group 2"/>
          <p:cNvGrpSpPr/>
          <p:nvPr/>
        </p:nvGrpSpPr>
        <p:grpSpPr>
          <a:xfrm>
            <a:off x="-1448004" y="-155937"/>
            <a:ext cx="21184007" cy="10598873"/>
            <a:chOff x="0" y="0"/>
            <a:chExt cx="28245343" cy="14131831"/>
          </a:xfrm>
        </p:grpSpPr>
        <p:sp>
          <p:nvSpPr>
            <p:cNvPr id="3" name="Freeform 3"/>
            <p:cNvSpPr/>
            <p:nvPr/>
          </p:nvSpPr>
          <p:spPr>
            <a:xfrm>
              <a:off x="0" y="0"/>
              <a:ext cx="14131831" cy="14131831"/>
            </a:xfrm>
            <a:custGeom>
              <a:avLst/>
              <a:gdLst/>
              <a:ahLst/>
              <a:cxnLst/>
              <a:rect l="l" t="t" r="r" b="b"/>
              <a:pathLst>
                <a:path w="14131831" h="14131831">
                  <a:moveTo>
                    <a:pt x="0" y="0"/>
                  </a:moveTo>
                  <a:lnTo>
                    <a:pt x="14131831" y="0"/>
                  </a:lnTo>
                  <a:lnTo>
                    <a:pt x="14131831" y="14131831"/>
                  </a:lnTo>
                  <a:lnTo>
                    <a:pt x="0" y="14131831"/>
                  </a:lnTo>
                  <a:lnTo>
                    <a:pt x="0" y="0"/>
                  </a:lnTo>
                  <a:close/>
                </a:path>
              </a:pathLst>
            </a:custGeom>
            <a:blipFill>
              <a:blip r:embed="rId2">
                <a:alphaModFix amt="8999"/>
                <a:extLst>
                  <a:ext uri="{96DAC541-7B7A-43D3-8B79-37D633B846F1}">
                    <asvg:svgBlip xmlns:asvg="http://schemas.microsoft.com/office/drawing/2016/SVG/main" r:embed="rId3"/>
                  </a:ext>
                </a:extLst>
              </a:blip>
              <a:stretch>
                <a:fillRect/>
              </a:stretch>
            </a:blipFill>
          </p:spPr>
          <p:txBody>
            <a:bodyPr/>
            <a:lstStyle/>
            <a:p>
              <a:endParaRPr lang="en-PK"/>
            </a:p>
          </p:txBody>
        </p:sp>
        <p:sp>
          <p:nvSpPr>
            <p:cNvPr id="4" name="Freeform 4"/>
            <p:cNvSpPr/>
            <p:nvPr/>
          </p:nvSpPr>
          <p:spPr>
            <a:xfrm>
              <a:off x="14113512" y="0"/>
              <a:ext cx="14131831" cy="14131831"/>
            </a:xfrm>
            <a:custGeom>
              <a:avLst/>
              <a:gdLst/>
              <a:ahLst/>
              <a:cxnLst/>
              <a:rect l="l" t="t" r="r" b="b"/>
              <a:pathLst>
                <a:path w="14131831" h="14131831">
                  <a:moveTo>
                    <a:pt x="0" y="0"/>
                  </a:moveTo>
                  <a:lnTo>
                    <a:pt x="14131831" y="0"/>
                  </a:lnTo>
                  <a:lnTo>
                    <a:pt x="14131831" y="14131831"/>
                  </a:lnTo>
                  <a:lnTo>
                    <a:pt x="0" y="14131831"/>
                  </a:lnTo>
                  <a:lnTo>
                    <a:pt x="0" y="0"/>
                  </a:lnTo>
                  <a:close/>
                </a:path>
              </a:pathLst>
            </a:custGeom>
            <a:blipFill>
              <a:blip r:embed="rId2">
                <a:alphaModFix amt="8999"/>
                <a:extLst>
                  <a:ext uri="{96DAC541-7B7A-43D3-8B79-37D633B846F1}">
                    <asvg:svgBlip xmlns:asvg="http://schemas.microsoft.com/office/drawing/2016/SVG/main" r:embed="rId3"/>
                  </a:ext>
                </a:extLst>
              </a:blip>
              <a:stretch>
                <a:fillRect/>
              </a:stretch>
            </a:blipFill>
          </p:spPr>
          <p:txBody>
            <a:bodyPr/>
            <a:lstStyle/>
            <a:p>
              <a:endParaRPr lang="en-PK"/>
            </a:p>
          </p:txBody>
        </p:sp>
      </p:grpSp>
      <p:sp>
        <p:nvSpPr>
          <p:cNvPr id="5" name="Freeform 5"/>
          <p:cNvSpPr/>
          <p:nvPr/>
        </p:nvSpPr>
        <p:spPr>
          <a:xfrm>
            <a:off x="9144000" y="3811983"/>
            <a:ext cx="10185412" cy="8666859"/>
          </a:xfrm>
          <a:custGeom>
            <a:avLst/>
            <a:gdLst/>
            <a:ahLst/>
            <a:cxnLst/>
            <a:rect l="l" t="t" r="r" b="b"/>
            <a:pathLst>
              <a:path w="10185412" h="8666859">
                <a:moveTo>
                  <a:pt x="0" y="0"/>
                </a:moveTo>
                <a:lnTo>
                  <a:pt x="10185412" y="0"/>
                </a:lnTo>
                <a:lnTo>
                  <a:pt x="10185412" y="8666859"/>
                </a:lnTo>
                <a:lnTo>
                  <a:pt x="0" y="866685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PK"/>
          </a:p>
        </p:txBody>
      </p:sp>
      <p:sp>
        <p:nvSpPr>
          <p:cNvPr id="6" name="Freeform 6"/>
          <p:cNvSpPr/>
          <p:nvPr/>
        </p:nvSpPr>
        <p:spPr>
          <a:xfrm>
            <a:off x="-1359803" y="2632920"/>
            <a:ext cx="10503803" cy="11024985"/>
          </a:xfrm>
          <a:custGeom>
            <a:avLst/>
            <a:gdLst/>
            <a:ahLst/>
            <a:cxnLst/>
            <a:rect l="l" t="t" r="r" b="b"/>
            <a:pathLst>
              <a:path w="10503803" h="11024985">
                <a:moveTo>
                  <a:pt x="0" y="0"/>
                </a:moveTo>
                <a:lnTo>
                  <a:pt x="10503803" y="0"/>
                </a:lnTo>
                <a:lnTo>
                  <a:pt x="10503803" y="11024985"/>
                </a:lnTo>
                <a:lnTo>
                  <a:pt x="0" y="1102498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PK"/>
          </a:p>
        </p:txBody>
      </p:sp>
      <p:sp>
        <p:nvSpPr>
          <p:cNvPr id="7" name="TextBox 7"/>
          <p:cNvSpPr txBox="1"/>
          <p:nvPr/>
        </p:nvSpPr>
        <p:spPr>
          <a:xfrm>
            <a:off x="4138338" y="1257300"/>
            <a:ext cx="10011323" cy="2772002"/>
          </a:xfrm>
          <a:prstGeom prst="rect">
            <a:avLst/>
          </a:prstGeom>
        </p:spPr>
        <p:txBody>
          <a:bodyPr lIns="0" tIns="0" rIns="0" bIns="0" rtlCol="0" anchor="t">
            <a:spAutoFit/>
          </a:bodyPr>
          <a:lstStyle/>
          <a:p>
            <a:pPr algn="ctr">
              <a:lnSpc>
                <a:spcPts val="10579"/>
              </a:lnSpc>
            </a:pPr>
            <a:r>
              <a:rPr lang="en-US" sz="10906" b="1" spc="-654">
                <a:solidFill>
                  <a:srgbClr val="FFFFFF"/>
                </a:solidFill>
                <a:latin typeface="Public Sans Bold"/>
                <a:ea typeface="Public Sans Bold"/>
                <a:cs typeface="Public Sans Bold"/>
                <a:sym typeface="Public Sans Bold"/>
              </a:rPr>
              <a:t>Thank You For Your Attention</a:t>
            </a:r>
          </a:p>
        </p:txBody>
      </p:sp>
      <p:sp>
        <p:nvSpPr>
          <p:cNvPr id="8" name="Freeform 8"/>
          <p:cNvSpPr/>
          <p:nvPr/>
        </p:nvSpPr>
        <p:spPr>
          <a:xfrm>
            <a:off x="15448002" y="1186932"/>
            <a:ext cx="2268950" cy="2240073"/>
          </a:xfrm>
          <a:custGeom>
            <a:avLst/>
            <a:gdLst/>
            <a:ahLst/>
            <a:cxnLst/>
            <a:rect l="l" t="t" r="r" b="b"/>
            <a:pathLst>
              <a:path w="2268950" h="2240073">
                <a:moveTo>
                  <a:pt x="0" y="0"/>
                </a:moveTo>
                <a:lnTo>
                  <a:pt x="2268950" y="0"/>
                </a:lnTo>
                <a:lnTo>
                  <a:pt x="2268950" y="2240073"/>
                </a:lnTo>
                <a:lnTo>
                  <a:pt x="0" y="224007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PK"/>
          </a:p>
        </p:txBody>
      </p:sp>
      <p:sp>
        <p:nvSpPr>
          <p:cNvPr id="9" name="Freeform 9"/>
          <p:cNvSpPr/>
          <p:nvPr/>
        </p:nvSpPr>
        <p:spPr>
          <a:xfrm rot="505629">
            <a:off x="761221" y="1186932"/>
            <a:ext cx="2268950" cy="2240073"/>
          </a:xfrm>
          <a:custGeom>
            <a:avLst/>
            <a:gdLst/>
            <a:ahLst/>
            <a:cxnLst/>
            <a:rect l="l" t="t" r="r" b="b"/>
            <a:pathLst>
              <a:path w="2268950" h="2240073">
                <a:moveTo>
                  <a:pt x="0" y="0"/>
                </a:moveTo>
                <a:lnTo>
                  <a:pt x="2268950" y="0"/>
                </a:lnTo>
                <a:lnTo>
                  <a:pt x="2268950" y="2240073"/>
                </a:lnTo>
                <a:lnTo>
                  <a:pt x="0" y="224007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PK"/>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235782"/>
        </a:solidFill>
        <a:effectLst/>
      </p:bgPr>
    </p:bg>
    <p:spTree>
      <p:nvGrpSpPr>
        <p:cNvPr id="1" name=""/>
        <p:cNvGrpSpPr/>
        <p:nvPr/>
      </p:nvGrpSpPr>
      <p:grpSpPr>
        <a:xfrm>
          <a:off x="0" y="0"/>
          <a:ext cx="0" cy="0"/>
          <a:chOff x="0" y="0"/>
          <a:chExt cx="0" cy="0"/>
        </a:xfrm>
      </p:grpSpPr>
      <p:grpSp>
        <p:nvGrpSpPr>
          <p:cNvPr id="2" name="Group 2"/>
          <p:cNvGrpSpPr/>
          <p:nvPr/>
        </p:nvGrpSpPr>
        <p:grpSpPr>
          <a:xfrm>
            <a:off x="-1448004" y="-155937"/>
            <a:ext cx="21184007" cy="10598873"/>
            <a:chOff x="0" y="0"/>
            <a:chExt cx="28245343" cy="14131831"/>
          </a:xfrm>
        </p:grpSpPr>
        <p:sp>
          <p:nvSpPr>
            <p:cNvPr id="3" name="Freeform 3"/>
            <p:cNvSpPr/>
            <p:nvPr/>
          </p:nvSpPr>
          <p:spPr>
            <a:xfrm>
              <a:off x="0" y="0"/>
              <a:ext cx="14131831" cy="14131831"/>
            </a:xfrm>
            <a:custGeom>
              <a:avLst/>
              <a:gdLst/>
              <a:ahLst/>
              <a:cxnLst/>
              <a:rect l="l" t="t" r="r" b="b"/>
              <a:pathLst>
                <a:path w="14131831" h="14131831">
                  <a:moveTo>
                    <a:pt x="0" y="0"/>
                  </a:moveTo>
                  <a:lnTo>
                    <a:pt x="14131831" y="0"/>
                  </a:lnTo>
                  <a:lnTo>
                    <a:pt x="14131831" y="14131831"/>
                  </a:lnTo>
                  <a:lnTo>
                    <a:pt x="0" y="14131831"/>
                  </a:lnTo>
                  <a:lnTo>
                    <a:pt x="0" y="0"/>
                  </a:lnTo>
                  <a:close/>
                </a:path>
              </a:pathLst>
            </a:custGeom>
            <a:blipFill>
              <a:blip r:embed="rId2">
                <a:alphaModFix amt="8999"/>
                <a:extLst>
                  <a:ext uri="{96DAC541-7B7A-43D3-8B79-37D633B846F1}">
                    <asvg:svgBlip xmlns:asvg="http://schemas.microsoft.com/office/drawing/2016/SVG/main" r:embed="rId3"/>
                  </a:ext>
                </a:extLst>
              </a:blip>
              <a:stretch>
                <a:fillRect/>
              </a:stretch>
            </a:blipFill>
          </p:spPr>
          <p:txBody>
            <a:bodyPr/>
            <a:lstStyle/>
            <a:p>
              <a:endParaRPr lang="en-PK"/>
            </a:p>
          </p:txBody>
        </p:sp>
        <p:sp>
          <p:nvSpPr>
            <p:cNvPr id="4" name="Freeform 4"/>
            <p:cNvSpPr/>
            <p:nvPr/>
          </p:nvSpPr>
          <p:spPr>
            <a:xfrm>
              <a:off x="14113512" y="0"/>
              <a:ext cx="14131831" cy="14131831"/>
            </a:xfrm>
            <a:custGeom>
              <a:avLst/>
              <a:gdLst/>
              <a:ahLst/>
              <a:cxnLst/>
              <a:rect l="l" t="t" r="r" b="b"/>
              <a:pathLst>
                <a:path w="14131831" h="14131831">
                  <a:moveTo>
                    <a:pt x="0" y="0"/>
                  </a:moveTo>
                  <a:lnTo>
                    <a:pt x="14131831" y="0"/>
                  </a:lnTo>
                  <a:lnTo>
                    <a:pt x="14131831" y="14131831"/>
                  </a:lnTo>
                  <a:lnTo>
                    <a:pt x="0" y="14131831"/>
                  </a:lnTo>
                  <a:lnTo>
                    <a:pt x="0" y="0"/>
                  </a:lnTo>
                  <a:close/>
                </a:path>
              </a:pathLst>
            </a:custGeom>
            <a:blipFill>
              <a:blip r:embed="rId2">
                <a:alphaModFix amt="8999"/>
                <a:extLst>
                  <a:ext uri="{96DAC541-7B7A-43D3-8B79-37D633B846F1}">
                    <asvg:svgBlip xmlns:asvg="http://schemas.microsoft.com/office/drawing/2016/SVG/main" r:embed="rId3"/>
                  </a:ext>
                </a:extLst>
              </a:blip>
              <a:stretch>
                <a:fillRect/>
              </a:stretch>
            </a:blipFill>
          </p:spPr>
          <p:txBody>
            <a:bodyPr/>
            <a:lstStyle/>
            <a:p>
              <a:endParaRPr lang="en-PK"/>
            </a:p>
          </p:txBody>
        </p:sp>
      </p:grpSp>
      <p:sp>
        <p:nvSpPr>
          <p:cNvPr id="7" name="TextBox 7"/>
          <p:cNvSpPr txBox="1"/>
          <p:nvPr/>
        </p:nvSpPr>
        <p:spPr>
          <a:xfrm>
            <a:off x="644137" y="917510"/>
            <a:ext cx="10692266" cy="5655394"/>
          </a:xfrm>
          <a:prstGeom prst="rect">
            <a:avLst/>
          </a:prstGeom>
        </p:spPr>
        <p:txBody>
          <a:bodyPr wrap="square" lIns="0" tIns="0" rIns="0" bIns="0" rtlCol="0" anchor="t">
            <a:spAutoFit/>
          </a:bodyPr>
          <a:lstStyle/>
          <a:p>
            <a:pPr algn="l">
              <a:lnSpc>
                <a:spcPts val="4468"/>
              </a:lnSpc>
            </a:pPr>
            <a:r>
              <a:rPr lang="en-US" sz="3819" b="1" spc="-229" dirty="0">
                <a:solidFill>
                  <a:srgbClr val="FFFFFF"/>
                </a:solidFill>
                <a:latin typeface="Public Sans Bold"/>
                <a:ea typeface="Public Sans Bold"/>
                <a:cs typeface="Public Sans Bold"/>
                <a:sym typeface="Public Sans Bold"/>
              </a:rPr>
              <a:t>Introduction to Community Collaboration</a:t>
            </a:r>
          </a:p>
          <a:p>
            <a:pPr marL="673527" lvl="1" indent="-336764" algn="l">
              <a:lnSpc>
                <a:spcPts val="3649"/>
              </a:lnSpc>
              <a:buFont typeface="Arial"/>
              <a:buChar char="•"/>
            </a:pPr>
            <a:r>
              <a:rPr lang="en-US" sz="2800" spc="-187" dirty="0">
                <a:solidFill>
                  <a:srgbClr val="FFFFFF"/>
                </a:solidFill>
                <a:latin typeface="AkayaTelivigala" pitchFamily="2" charset="77"/>
                <a:ea typeface="Public Sans"/>
                <a:cs typeface="AkayaTelivigala" pitchFamily="2" charset="77"/>
                <a:sym typeface="Public Sans"/>
              </a:rPr>
              <a:t>Community collaboration is a dynamic process where individuals, organizations, and institutions work together to achieve shared goals for the benefit of society. Rooted in the principles of mutual respect, trust, and collective responsibility, it emphasizes the power of combined efforts to address social, economic, and environmental challenges.</a:t>
            </a:r>
          </a:p>
          <a:p>
            <a:pPr marL="673527" lvl="1" indent="-336764" algn="l">
              <a:lnSpc>
                <a:spcPts val="3649"/>
              </a:lnSpc>
              <a:buFont typeface="Arial"/>
              <a:buChar char="•"/>
            </a:pPr>
            <a:endParaRPr lang="en-US" sz="2400" spc="-187" dirty="0">
              <a:solidFill>
                <a:srgbClr val="FFFFFF"/>
              </a:solidFill>
              <a:latin typeface="AkayaTelivigala" pitchFamily="2" charset="77"/>
              <a:ea typeface="Public Sans"/>
              <a:cs typeface="AkayaTelivigala" pitchFamily="2" charset="77"/>
              <a:sym typeface="Public Sans"/>
            </a:endParaRPr>
          </a:p>
          <a:p>
            <a:pPr marL="673527" lvl="1" indent="-336764" algn="l">
              <a:lnSpc>
                <a:spcPts val="3649"/>
              </a:lnSpc>
              <a:buFont typeface="Arial"/>
              <a:buChar char="•"/>
            </a:pPr>
            <a:r>
              <a:rPr lang="en-US" sz="2800" spc="-187" dirty="0">
                <a:solidFill>
                  <a:srgbClr val="FFFFFF"/>
                </a:solidFill>
                <a:latin typeface="AkayaTelivigala" pitchFamily="2" charset="77"/>
                <a:ea typeface="Public Sans"/>
                <a:cs typeface="AkayaTelivigala" pitchFamily="2" charset="77"/>
                <a:sym typeface="Public Sans"/>
              </a:rPr>
              <a:t>At its foundation, community collaboration brings together varied viewpoints by combining resources, talent, and passion to produce solutions that no single entity could achieve alone. This method is especially important in civic engagement because it promotes active citizenship and inspires individuals to take collective action to improve their communities.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235782"/>
        </a:solidFill>
        <a:effectLst/>
      </p:bgPr>
    </p:bg>
    <p:spTree>
      <p:nvGrpSpPr>
        <p:cNvPr id="1" name=""/>
        <p:cNvGrpSpPr/>
        <p:nvPr/>
      </p:nvGrpSpPr>
      <p:grpSpPr>
        <a:xfrm>
          <a:off x="0" y="0"/>
          <a:ext cx="0" cy="0"/>
          <a:chOff x="0" y="0"/>
          <a:chExt cx="0" cy="0"/>
        </a:xfrm>
      </p:grpSpPr>
      <p:grpSp>
        <p:nvGrpSpPr>
          <p:cNvPr id="2" name="Group 2"/>
          <p:cNvGrpSpPr/>
          <p:nvPr/>
        </p:nvGrpSpPr>
        <p:grpSpPr>
          <a:xfrm>
            <a:off x="-1448004" y="-155937"/>
            <a:ext cx="21184007" cy="10598873"/>
            <a:chOff x="0" y="0"/>
            <a:chExt cx="28245343" cy="14131831"/>
          </a:xfrm>
        </p:grpSpPr>
        <p:sp>
          <p:nvSpPr>
            <p:cNvPr id="3" name="Freeform 3"/>
            <p:cNvSpPr/>
            <p:nvPr/>
          </p:nvSpPr>
          <p:spPr>
            <a:xfrm>
              <a:off x="0" y="0"/>
              <a:ext cx="14131831" cy="14131831"/>
            </a:xfrm>
            <a:custGeom>
              <a:avLst/>
              <a:gdLst/>
              <a:ahLst/>
              <a:cxnLst/>
              <a:rect l="l" t="t" r="r" b="b"/>
              <a:pathLst>
                <a:path w="14131831" h="14131831">
                  <a:moveTo>
                    <a:pt x="0" y="0"/>
                  </a:moveTo>
                  <a:lnTo>
                    <a:pt x="14131831" y="0"/>
                  </a:lnTo>
                  <a:lnTo>
                    <a:pt x="14131831" y="14131831"/>
                  </a:lnTo>
                  <a:lnTo>
                    <a:pt x="0" y="14131831"/>
                  </a:lnTo>
                  <a:lnTo>
                    <a:pt x="0" y="0"/>
                  </a:lnTo>
                  <a:close/>
                </a:path>
              </a:pathLst>
            </a:custGeom>
            <a:blipFill>
              <a:blip r:embed="rId2">
                <a:alphaModFix amt="8999"/>
                <a:extLst>
                  <a:ext uri="{96DAC541-7B7A-43D3-8B79-37D633B846F1}">
                    <asvg:svgBlip xmlns:asvg="http://schemas.microsoft.com/office/drawing/2016/SVG/main" r:embed="rId3"/>
                  </a:ext>
                </a:extLst>
              </a:blip>
              <a:stretch>
                <a:fillRect/>
              </a:stretch>
            </a:blipFill>
          </p:spPr>
          <p:txBody>
            <a:bodyPr/>
            <a:lstStyle/>
            <a:p>
              <a:endParaRPr lang="en-PK"/>
            </a:p>
          </p:txBody>
        </p:sp>
        <p:sp>
          <p:nvSpPr>
            <p:cNvPr id="4" name="Freeform 4"/>
            <p:cNvSpPr/>
            <p:nvPr/>
          </p:nvSpPr>
          <p:spPr>
            <a:xfrm>
              <a:off x="14113512" y="0"/>
              <a:ext cx="14131831" cy="14131831"/>
            </a:xfrm>
            <a:custGeom>
              <a:avLst/>
              <a:gdLst/>
              <a:ahLst/>
              <a:cxnLst/>
              <a:rect l="l" t="t" r="r" b="b"/>
              <a:pathLst>
                <a:path w="14131831" h="14131831">
                  <a:moveTo>
                    <a:pt x="0" y="0"/>
                  </a:moveTo>
                  <a:lnTo>
                    <a:pt x="14131831" y="0"/>
                  </a:lnTo>
                  <a:lnTo>
                    <a:pt x="14131831" y="14131831"/>
                  </a:lnTo>
                  <a:lnTo>
                    <a:pt x="0" y="14131831"/>
                  </a:lnTo>
                  <a:lnTo>
                    <a:pt x="0" y="0"/>
                  </a:lnTo>
                  <a:close/>
                </a:path>
              </a:pathLst>
            </a:custGeom>
            <a:blipFill>
              <a:blip r:embed="rId2">
                <a:alphaModFix amt="8999"/>
                <a:extLst>
                  <a:ext uri="{96DAC541-7B7A-43D3-8B79-37D633B846F1}">
                    <asvg:svgBlip xmlns:asvg="http://schemas.microsoft.com/office/drawing/2016/SVG/main" r:embed="rId3"/>
                  </a:ext>
                </a:extLst>
              </a:blip>
              <a:stretch>
                <a:fillRect/>
              </a:stretch>
            </a:blipFill>
          </p:spPr>
          <p:txBody>
            <a:bodyPr/>
            <a:lstStyle/>
            <a:p>
              <a:endParaRPr lang="en-PK"/>
            </a:p>
          </p:txBody>
        </p:sp>
      </p:grpSp>
      <p:sp>
        <p:nvSpPr>
          <p:cNvPr id="7" name="TextBox 7"/>
          <p:cNvSpPr txBox="1"/>
          <p:nvPr/>
        </p:nvSpPr>
        <p:spPr>
          <a:xfrm>
            <a:off x="3585716" y="1606612"/>
            <a:ext cx="13254484" cy="5078313"/>
          </a:xfrm>
          <a:prstGeom prst="rect">
            <a:avLst/>
          </a:prstGeom>
        </p:spPr>
        <p:txBody>
          <a:bodyPr wrap="square" lIns="0" tIns="0" rIns="0" bIns="0" rtlCol="0" anchor="t">
            <a:spAutoFit/>
          </a:bodyPr>
          <a:lstStyle/>
          <a:p>
            <a:pPr marL="673527" lvl="1" indent="-336764" algn="l">
              <a:lnSpc>
                <a:spcPts val="3649"/>
              </a:lnSpc>
              <a:buFont typeface="Arial"/>
              <a:buChar char="•"/>
            </a:pPr>
            <a:r>
              <a:rPr lang="en-US" sz="3119" spc="-187" dirty="0">
                <a:solidFill>
                  <a:srgbClr val="FFFFFF"/>
                </a:solidFill>
                <a:latin typeface="Public Sans"/>
                <a:ea typeface="Public Sans"/>
                <a:cs typeface="Public Sans"/>
                <a:sym typeface="Public Sans"/>
              </a:rPr>
              <a:t>In today's interconnected world, the value of community collaboration is immeasurable. As countries grapple with difficult issues such as poverty, inequality, environmental degradation, and public health crises, the importance of inclusive and collaborative approach grows. Collaboration, whether through grassroots efforts, public-private partnerships, or digital networks, allows communities to double their effect and generate significant, long-term change.</a:t>
            </a:r>
          </a:p>
          <a:p>
            <a:pPr marL="673527" lvl="1" indent="-336764" algn="l">
              <a:lnSpc>
                <a:spcPts val="3649"/>
              </a:lnSpc>
              <a:buFont typeface="Arial"/>
              <a:buChar char="•"/>
            </a:pPr>
            <a:endParaRPr lang="en-US" sz="3119" spc="-187" dirty="0">
              <a:solidFill>
                <a:srgbClr val="FFFFFF"/>
              </a:solidFill>
              <a:latin typeface="Public Sans"/>
              <a:ea typeface="Public Sans"/>
              <a:cs typeface="Public Sans"/>
              <a:sym typeface="Public Sans"/>
            </a:endParaRPr>
          </a:p>
          <a:p>
            <a:pPr marL="673527" lvl="1" indent="-336764" algn="l">
              <a:lnSpc>
                <a:spcPts val="3649"/>
              </a:lnSpc>
              <a:buFont typeface="Arial"/>
              <a:buChar char="•"/>
            </a:pPr>
            <a:r>
              <a:rPr lang="en-US" sz="3119" spc="-187" dirty="0">
                <a:solidFill>
                  <a:srgbClr val="FFFFFF"/>
                </a:solidFill>
                <a:latin typeface="Public Sans"/>
                <a:ea typeface="Public Sans"/>
                <a:cs typeface="Public Sans"/>
                <a:sym typeface="Public Sans"/>
              </a:rPr>
              <a:t>An introduction to community collaboration can help one understand its importance, principles, and promise for transforming societies into more cohesive and resilient networks of support and innovation.</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235782"/>
        </a:solidFill>
        <a:effectLst/>
      </p:bgPr>
    </p:bg>
    <p:spTree>
      <p:nvGrpSpPr>
        <p:cNvPr id="1" name=""/>
        <p:cNvGrpSpPr/>
        <p:nvPr/>
      </p:nvGrpSpPr>
      <p:grpSpPr>
        <a:xfrm>
          <a:off x="0" y="0"/>
          <a:ext cx="0" cy="0"/>
          <a:chOff x="0" y="0"/>
          <a:chExt cx="0" cy="0"/>
        </a:xfrm>
      </p:grpSpPr>
      <p:grpSp>
        <p:nvGrpSpPr>
          <p:cNvPr id="2" name="Group 2"/>
          <p:cNvGrpSpPr/>
          <p:nvPr/>
        </p:nvGrpSpPr>
        <p:grpSpPr>
          <a:xfrm>
            <a:off x="-1448004" y="-155937"/>
            <a:ext cx="21184007" cy="10598873"/>
            <a:chOff x="0" y="0"/>
            <a:chExt cx="28245343" cy="14131831"/>
          </a:xfrm>
        </p:grpSpPr>
        <p:sp>
          <p:nvSpPr>
            <p:cNvPr id="3" name="Freeform 3"/>
            <p:cNvSpPr/>
            <p:nvPr/>
          </p:nvSpPr>
          <p:spPr>
            <a:xfrm>
              <a:off x="0" y="0"/>
              <a:ext cx="14131831" cy="14131831"/>
            </a:xfrm>
            <a:custGeom>
              <a:avLst/>
              <a:gdLst/>
              <a:ahLst/>
              <a:cxnLst/>
              <a:rect l="l" t="t" r="r" b="b"/>
              <a:pathLst>
                <a:path w="14131831" h="14131831">
                  <a:moveTo>
                    <a:pt x="0" y="0"/>
                  </a:moveTo>
                  <a:lnTo>
                    <a:pt x="14131831" y="0"/>
                  </a:lnTo>
                  <a:lnTo>
                    <a:pt x="14131831" y="14131831"/>
                  </a:lnTo>
                  <a:lnTo>
                    <a:pt x="0" y="14131831"/>
                  </a:lnTo>
                  <a:lnTo>
                    <a:pt x="0" y="0"/>
                  </a:lnTo>
                  <a:close/>
                </a:path>
              </a:pathLst>
            </a:custGeom>
            <a:blipFill>
              <a:blip r:embed="rId2">
                <a:alphaModFix amt="8999"/>
                <a:extLst>
                  <a:ext uri="{96DAC541-7B7A-43D3-8B79-37D633B846F1}">
                    <asvg:svgBlip xmlns:asvg="http://schemas.microsoft.com/office/drawing/2016/SVG/main" r:embed="rId3"/>
                  </a:ext>
                </a:extLst>
              </a:blip>
              <a:stretch>
                <a:fillRect/>
              </a:stretch>
            </a:blipFill>
          </p:spPr>
          <p:txBody>
            <a:bodyPr/>
            <a:lstStyle/>
            <a:p>
              <a:endParaRPr lang="en-PK"/>
            </a:p>
          </p:txBody>
        </p:sp>
        <p:sp>
          <p:nvSpPr>
            <p:cNvPr id="4" name="Freeform 4"/>
            <p:cNvSpPr/>
            <p:nvPr/>
          </p:nvSpPr>
          <p:spPr>
            <a:xfrm>
              <a:off x="14113512" y="0"/>
              <a:ext cx="14131831" cy="14131831"/>
            </a:xfrm>
            <a:custGeom>
              <a:avLst/>
              <a:gdLst/>
              <a:ahLst/>
              <a:cxnLst/>
              <a:rect l="l" t="t" r="r" b="b"/>
              <a:pathLst>
                <a:path w="14131831" h="14131831">
                  <a:moveTo>
                    <a:pt x="0" y="0"/>
                  </a:moveTo>
                  <a:lnTo>
                    <a:pt x="14131831" y="0"/>
                  </a:lnTo>
                  <a:lnTo>
                    <a:pt x="14131831" y="14131831"/>
                  </a:lnTo>
                  <a:lnTo>
                    <a:pt x="0" y="14131831"/>
                  </a:lnTo>
                  <a:lnTo>
                    <a:pt x="0" y="0"/>
                  </a:lnTo>
                  <a:close/>
                </a:path>
              </a:pathLst>
            </a:custGeom>
            <a:blipFill>
              <a:blip r:embed="rId2">
                <a:alphaModFix amt="8999"/>
                <a:extLst>
                  <a:ext uri="{96DAC541-7B7A-43D3-8B79-37D633B846F1}">
                    <asvg:svgBlip xmlns:asvg="http://schemas.microsoft.com/office/drawing/2016/SVG/main" r:embed="rId3"/>
                  </a:ext>
                </a:extLst>
              </a:blip>
              <a:stretch>
                <a:fillRect/>
              </a:stretch>
            </a:blipFill>
          </p:spPr>
          <p:txBody>
            <a:bodyPr/>
            <a:lstStyle/>
            <a:p>
              <a:endParaRPr lang="en-PK"/>
            </a:p>
          </p:txBody>
        </p:sp>
      </p:grpSp>
      <p:sp>
        <p:nvSpPr>
          <p:cNvPr id="5" name="Freeform 5"/>
          <p:cNvSpPr/>
          <p:nvPr/>
        </p:nvSpPr>
        <p:spPr>
          <a:xfrm rot="-135922">
            <a:off x="10364024" y="-1432512"/>
            <a:ext cx="7323067" cy="8103997"/>
          </a:xfrm>
          <a:custGeom>
            <a:avLst/>
            <a:gdLst/>
            <a:ahLst/>
            <a:cxnLst/>
            <a:rect l="l" t="t" r="r" b="b"/>
            <a:pathLst>
              <a:path w="7323067" h="8103997">
                <a:moveTo>
                  <a:pt x="0" y="0"/>
                </a:moveTo>
                <a:lnTo>
                  <a:pt x="7323067" y="0"/>
                </a:lnTo>
                <a:lnTo>
                  <a:pt x="7323067" y="8103997"/>
                </a:lnTo>
                <a:lnTo>
                  <a:pt x="0" y="810399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PK"/>
          </a:p>
        </p:txBody>
      </p:sp>
      <p:sp>
        <p:nvSpPr>
          <p:cNvPr id="6" name="Freeform 6"/>
          <p:cNvSpPr/>
          <p:nvPr/>
        </p:nvSpPr>
        <p:spPr>
          <a:xfrm>
            <a:off x="1028700" y="1028700"/>
            <a:ext cx="3071829" cy="2580336"/>
          </a:xfrm>
          <a:custGeom>
            <a:avLst/>
            <a:gdLst/>
            <a:ahLst/>
            <a:cxnLst/>
            <a:rect l="l" t="t" r="r" b="b"/>
            <a:pathLst>
              <a:path w="3071829" h="2580336">
                <a:moveTo>
                  <a:pt x="0" y="0"/>
                </a:moveTo>
                <a:lnTo>
                  <a:pt x="3071829" y="0"/>
                </a:lnTo>
                <a:lnTo>
                  <a:pt x="3071829" y="2580336"/>
                </a:lnTo>
                <a:lnTo>
                  <a:pt x="0" y="258033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PK"/>
          </a:p>
        </p:txBody>
      </p:sp>
      <p:sp>
        <p:nvSpPr>
          <p:cNvPr id="7" name="Freeform 7"/>
          <p:cNvSpPr/>
          <p:nvPr/>
        </p:nvSpPr>
        <p:spPr>
          <a:xfrm>
            <a:off x="5044873" y="1028700"/>
            <a:ext cx="3942181" cy="2580336"/>
          </a:xfrm>
          <a:custGeom>
            <a:avLst/>
            <a:gdLst/>
            <a:ahLst/>
            <a:cxnLst/>
            <a:rect l="l" t="t" r="r" b="b"/>
            <a:pathLst>
              <a:path w="3942181" h="2580336">
                <a:moveTo>
                  <a:pt x="0" y="0"/>
                </a:moveTo>
                <a:lnTo>
                  <a:pt x="3942180" y="0"/>
                </a:lnTo>
                <a:lnTo>
                  <a:pt x="3942180" y="2580336"/>
                </a:lnTo>
                <a:lnTo>
                  <a:pt x="0" y="258033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PK"/>
          </a:p>
        </p:txBody>
      </p:sp>
      <p:sp>
        <p:nvSpPr>
          <p:cNvPr id="8" name="TextBox 8"/>
          <p:cNvSpPr txBox="1"/>
          <p:nvPr/>
        </p:nvSpPr>
        <p:spPr>
          <a:xfrm>
            <a:off x="836419" y="4065359"/>
            <a:ext cx="10534976" cy="1979312"/>
          </a:xfrm>
          <a:prstGeom prst="rect">
            <a:avLst/>
          </a:prstGeom>
        </p:spPr>
        <p:txBody>
          <a:bodyPr lIns="0" tIns="0" rIns="0" bIns="0" rtlCol="0" anchor="t">
            <a:spAutoFit/>
          </a:bodyPr>
          <a:lstStyle/>
          <a:p>
            <a:pPr algn="l">
              <a:lnSpc>
                <a:spcPts val="7528"/>
              </a:lnSpc>
            </a:pPr>
            <a:r>
              <a:rPr lang="en-US" sz="7761" b="1" spc="-465">
                <a:solidFill>
                  <a:srgbClr val="FFFFFF"/>
                </a:solidFill>
                <a:latin typeface="Public Sans Bold"/>
                <a:ea typeface="Public Sans Bold"/>
                <a:cs typeface="Public Sans Bold"/>
                <a:sym typeface="Public Sans Bold"/>
              </a:rPr>
              <a:t>Types of Community Collaborations</a:t>
            </a:r>
          </a:p>
        </p:txBody>
      </p:sp>
      <p:sp>
        <p:nvSpPr>
          <p:cNvPr id="9" name="TextBox 9"/>
          <p:cNvSpPr txBox="1"/>
          <p:nvPr/>
        </p:nvSpPr>
        <p:spPr>
          <a:xfrm>
            <a:off x="1028700" y="5981241"/>
            <a:ext cx="9559421" cy="1250402"/>
          </a:xfrm>
          <a:prstGeom prst="rect">
            <a:avLst/>
          </a:prstGeom>
        </p:spPr>
        <p:txBody>
          <a:bodyPr lIns="0" tIns="0" rIns="0" bIns="0" rtlCol="0" anchor="t">
            <a:spAutoFit/>
          </a:bodyPr>
          <a:lstStyle/>
          <a:p>
            <a:pPr algn="just">
              <a:lnSpc>
                <a:spcPts val="3298"/>
              </a:lnSpc>
            </a:pPr>
            <a:r>
              <a:rPr lang="en-US" sz="2819" spc="-169">
                <a:solidFill>
                  <a:srgbClr val="FFFFFF"/>
                </a:solidFill>
                <a:latin typeface="Public Sans"/>
                <a:ea typeface="Public Sans"/>
                <a:cs typeface="Public Sans"/>
                <a:sym typeface="Public Sans"/>
              </a:rPr>
              <a:t>Community collaboration takes many different forms, depending on the aims, participants, and resources involved. The following are common types:</a:t>
            </a:r>
          </a:p>
        </p:txBody>
      </p:sp>
      <p:sp>
        <p:nvSpPr>
          <p:cNvPr id="10" name="TextBox 10"/>
          <p:cNvSpPr txBox="1"/>
          <p:nvPr/>
        </p:nvSpPr>
        <p:spPr>
          <a:xfrm>
            <a:off x="1028700" y="7536443"/>
            <a:ext cx="9882955" cy="1649042"/>
          </a:xfrm>
          <a:prstGeom prst="rect">
            <a:avLst/>
          </a:prstGeom>
        </p:spPr>
        <p:txBody>
          <a:bodyPr lIns="0" tIns="0" rIns="0" bIns="0" rtlCol="0" anchor="t">
            <a:spAutoFit/>
          </a:bodyPr>
          <a:lstStyle/>
          <a:p>
            <a:pPr algn="just">
              <a:lnSpc>
                <a:spcPts val="3298"/>
              </a:lnSpc>
            </a:pPr>
            <a:r>
              <a:rPr lang="en-US" sz="2819" b="1" spc="-169">
                <a:solidFill>
                  <a:srgbClr val="FFFFFF"/>
                </a:solidFill>
                <a:latin typeface="Public Sans Bold"/>
                <a:ea typeface="Public Sans Bold"/>
                <a:cs typeface="Public Sans Bold"/>
                <a:sym typeface="Public Sans Bold"/>
              </a:rPr>
              <a:t>1. Grassroots Collaboration</a:t>
            </a:r>
          </a:p>
          <a:p>
            <a:pPr algn="just">
              <a:lnSpc>
                <a:spcPts val="3298"/>
              </a:lnSpc>
            </a:pPr>
            <a:r>
              <a:rPr lang="en-US" sz="2819" spc="-169">
                <a:solidFill>
                  <a:srgbClr val="FFFFFF"/>
                </a:solidFill>
                <a:latin typeface="Public Sans"/>
                <a:ea typeface="Public Sans"/>
                <a:cs typeface="Public Sans"/>
                <a:sym typeface="Public Sans"/>
              </a:rPr>
              <a:t>Driven by local residents who band together to address pressing issues such as neighbourhood clean-ups, safety programs, and local cultural events.</a:t>
            </a:r>
          </a:p>
        </p:txBody>
      </p:sp>
      <p:sp>
        <p:nvSpPr>
          <p:cNvPr id="11" name="Freeform 11"/>
          <p:cNvSpPr/>
          <p:nvPr/>
        </p:nvSpPr>
        <p:spPr>
          <a:xfrm>
            <a:off x="9780616" y="1361021"/>
            <a:ext cx="1131038" cy="1116643"/>
          </a:xfrm>
          <a:custGeom>
            <a:avLst/>
            <a:gdLst/>
            <a:ahLst/>
            <a:cxnLst/>
            <a:rect l="l" t="t" r="r" b="b"/>
            <a:pathLst>
              <a:path w="1131038" h="1116643">
                <a:moveTo>
                  <a:pt x="0" y="0"/>
                </a:moveTo>
                <a:lnTo>
                  <a:pt x="1131039" y="0"/>
                </a:lnTo>
                <a:lnTo>
                  <a:pt x="1131039" y="1116643"/>
                </a:lnTo>
                <a:lnTo>
                  <a:pt x="0" y="1116643"/>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PK"/>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235782"/>
        </a:solidFill>
        <a:effectLst/>
      </p:bgPr>
    </p:bg>
    <p:spTree>
      <p:nvGrpSpPr>
        <p:cNvPr id="1" name=""/>
        <p:cNvGrpSpPr/>
        <p:nvPr/>
      </p:nvGrpSpPr>
      <p:grpSpPr>
        <a:xfrm>
          <a:off x="0" y="0"/>
          <a:ext cx="0" cy="0"/>
          <a:chOff x="0" y="0"/>
          <a:chExt cx="0" cy="0"/>
        </a:xfrm>
      </p:grpSpPr>
      <p:grpSp>
        <p:nvGrpSpPr>
          <p:cNvPr id="2" name="Group 2"/>
          <p:cNvGrpSpPr/>
          <p:nvPr/>
        </p:nvGrpSpPr>
        <p:grpSpPr>
          <a:xfrm>
            <a:off x="-1448004" y="-155937"/>
            <a:ext cx="21184007" cy="10598873"/>
            <a:chOff x="0" y="0"/>
            <a:chExt cx="28245343" cy="14131831"/>
          </a:xfrm>
        </p:grpSpPr>
        <p:sp>
          <p:nvSpPr>
            <p:cNvPr id="3" name="Freeform 3"/>
            <p:cNvSpPr/>
            <p:nvPr/>
          </p:nvSpPr>
          <p:spPr>
            <a:xfrm>
              <a:off x="0" y="0"/>
              <a:ext cx="14131831" cy="14131831"/>
            </a:xfrm>
            <a:custGeom>
              <a:avLst/>
              <a:gdLst/>
              <a:ahLst/>
              <a:cxnLst/>
              <a:rect l="l" t="t" r="r" b="b"/>
              <a:pathLst>
                <a:path w="14131831" h="14131831">
                  <a:moveTo>
                    <a:pt x="0" y="0"/>
                  </a:moveTo>
                  <a:lnTo>
                    <a:pt x="14131831" y="0"/>
                  </a:lnTo>
                  <a:lnTo>
                    <a:pt x="14131831" y="14131831"/>
                  </a:lnTo>
                  <a:lnTo>
                    <a:pt x="0" y="14131831"/>
                  </a:lnTo>
                  <a:lnTo>
                    <a:pt x="0" y="0"/>
                  </a:lnTo>
                  <a:close/>
                </a:path>
              </a:pathLst>
            </a:custGeom>
            <a:blipFill>
              <a:blip r:embed="rId2">
                <a:alphaModFix amt="8999"/>
                <a:extLst>
                  <a:ext uri="{96DAC541-7B7A-43D3-8B79-37D633B846F1}">
                    <asvg:svgBlip xmlns:asvg="http://schemas.microsoft.com/office/drawing/2016/SVG/main" r:embed="rId3"/>
                  </a:ext>
                </a:extLst>
              </a:blip>
              <a:stretch>
                <a:fillRect/>
              </a:stretch>
            </a:blipFill>
          </p:spPr>
          <p:txBody>
            <a:bodyPr/>
            <a:lstStyle/>
            <a:p>
              <a:endParaRPr lang="en-PK"/>
            </a:p>
          </p:txBody>
        </p:sp>
        <p:sp>
          <p:nvSpPr>
            <p:cNvPr id="4" name="Freeform 4"/>
            <p:cNvSpPr/>
            <p:nvPr/>
          </p:nvSpPr>
          <p:spPr>
            <a:xfrm>
              <a:off x="14113512" y="0"/>
              <a:ext cx="14131831" cy="14131831"/>
            </a:xfrm>
            <a:custGeom>
              <a:avLst/>
              <a:gdLst/>
              <a:ahLst/>
              <a:cxnLst/>
              <a:rect l="l" t="t" r="r" b="b"/>
              <a:pathLst>
                <a:path w="14131831" h="14131831">
                  <a:moveTo>
                    <a:pt x="0" y="0"/>
                  </a:moveTo>
                  <a:lnTo>
                    <a:pt x="14131831" y="0"/>
                  </a:lnTo>
                  <a:lnTo>
                    <a:pt x="14131831" y="14131831"/>
                  </a:lnTo>
                  <a:lnTo>
                    <a:pt x="0" y="14131831"/>
                  </a:lnTo>
                  <a:lnTo>
                    <a:pt x="0" y="0"/>
                  </a:lnTo>
                  <a:close/>
                </a:path>
              </a:pathLst>
            </a:custGeom>
            <a:blipFill>
              <a:blip r:embed="rId2">
                <a:alphaModFix amt="8999"/>
                <a:extLst>
                  <a:ext uri="{96DAC541-7B7A-43D3-8B79-37D633B846F1}">
                    <asvg:svgBlip xmlns:asvg="http://schemas.microsoft.com/office/drawing/2016/SVG/main" r:embed="rId3"/>
                  </a:ext>
                </a:extLst>
              </a:blip>
              <a:stretch>
                <a:fillRect/>
              </a:stretch>
            </a:blipFill>
          </p:spPr>
          <p:txBody>
            <a:bodyPr/>
            <a:lstStyle/>
            <a:p>
              <a:endParaRPr lang="en-PK"/>
            </a:p>
          </p:txBody>
        </p:sp>
      </p:grpSp>
      <p:sp>
        <p:nvSpPr>
          <p:cNvPr id="7" name="TextBox 7"/>
          <p:cNvSpPr txBox="1"/>
          <p:nvPr/>
        </p:nvSpPr>
        <p:spPr>
          <a:xfrm>
            <a:off x="564020" y="1181100"/>
            <a:ext cx="8466420" cy="2468192"/>
          </a:xfrm>
          <a:prstGeom prst="rect">
            <a:avLst/>
          </a:prstGeom>
        </p:spPr>
        <p:txBody>
          <a:bodyPr lIns="0" tIns="0" rIns="0" bIns="0" rtlCol="0" anchor="t">
            <a:spAutoFit/>
          </a:bodyPr>
          <a:lstStyle/>
          <a:p>
            <a:pPr algn="l">
              <a:lnSpc>
                <a:spcPts val="3298"/>
              </a:lnSpc>
            </a:pPr>
            <a:r>
              <a:rPr lang="en-US" sz="2819" b="1" spc="-169">
                <a:solidFill>
                  <a:srgbClr val="FFFFFF"/>
                </a:solidFill>
                <a:latin typeface="Public Sans Bold"/>
                <a:ea typeface="Public Sans Bold"/>
                <a:cs typeface="Public Sans Bold"/>
                <a:sym typeface="Public Sans Bold"/>
              </a:rPr>
              <a:t>2. Public-Private Partnerships</a:t>
            </a:r>
          </a:p>
          <a:p>
            <a:pPr algn="l">
              <a:lnSpc>
                <a:spcPts val="3298"/>
              </a:lnSpc>
            </a:pPr>
            <a:r>
              <a:rPr lang="en-US" sz="2819" spc="-169">
                <a:solidFill>
                  <a:srgbClr val="FFFFFF"/>
                </a:solidFill>
                <a:latin typeface="Public Sans"/>
                <a:ea typeface="Public Sans"/>
                <a:cs typeface="Public Sans"/>
                <a:sym typeface="Public Sans"/>
              </a:rPr>
              <a:t>    Public-Private Partnerships Collaboration between governmental bodies and private organizations to implement large-scale projects, such as infrastructure development, healthcare initiatives, or educational programs.</a:t>
            </a:r>
          </a:p>
        </p:txBody>
      </p:sp>
      <p:sp>
        <p:nvSpPr>
          <p:cNvPr id="8" name="TextBox 8"/>
          <p:cNvSpPr txBox="1"/>
          <p:nvPr/>
        </p:nvSpPr>
        <p:spPr>
          <a:xfrm>
            <a:off x="9144000" y="1181100"/>
            <a:ext cx="8466420" cy="1649042"/>
          </a:xfrm>
          <a:prstGeom prst="rect">
            <a:avLst/>
          </a:prstGeom>
        </p:spPr>
        <p:txBody>
          <a:bodyPr lIns="0" tIns="0" rIns="0" bIns="0" rtlCol="0" anchor="t">
            <a:spAutoFit/>
          </a:bodyPr>
          <a:lstStyle/>
          <a:p>
            <a:pPr algn="l">
              <a:lnSpc>
                <a:spcPts val="3298"/>
              </a:lnSpc>
            </a:pPr>
            <a:r>
              <a:rPr lang="en-US" sz="2819" b="1" spc="-169">
                <a:solidFill>
                  <a:srgbClr val="FFFFFF"/>
                </a:solidFill>
                <a:latin typeface="Public Sans Bold"/>
                <a:ea typeface="Public Sans Bold"/>
                <a:cs typeface="Public Sans Bold"/>
                <a:sym typeface="Public Sans Bold"/>
              </a:rPr>
              <a:t>3. Nonprofit and Volunteer Collaborations</a:t>
            </a:r>
          </a:p>
          <a:p>
            <a:pPr algn="l">
              <a:lnSpc>
                <a:spcPts val="3298"/>
              </a:lnSpc>
            </a:pPr>
            <a:r>
              <a:rPr lang="en-US" sz="2819" spc="-169">
                <a:solidFill>
                  <a:srgbClr val="FFFFFF"/>
                </a:solidFill>
                <a:latin typeface="Public Sans"/>
                <a:ea typeface="Public Sans"/>
                <a:cs typeface="Public Sans"/>
                <a:sym typeface="Public Sans"/>
              </a:rPr>
              <a:t>   Involves NGOs, charities, and volunteers working toward a common cause, such as disaster relief efforts or food security programs.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235782"/>
        </a:solidFill>
        <a:effectLst/>
      </p:bgPr>
    </p:bg>
    <p:spTree>
      <p:nvGrpSpPr>
        <p:cNvPr id="1" name=""/>
        <p:cNvGrpSpPr/>
        <p:nvPr/>
      </p:nvGrpSpPr>
      <p:grpSpPr>
        <a:xfrm>
          <a:off x="0" y="0"/>
          <a:ext cx="0" cy="0"/>
          <a:chOff x="0" y="0"/>
          <a:chExt cx="0" cy="0"/>
        </a:xfrm>
      </p:grpSpPr>
      <p:grpSp>
        <p:nvGrpSpPr>
          <p:cNvPr id="2" name="Group 2"/>
          <p:cNvGrpSpPr/>
          <p:nvPr/>
        </p:nvGrpSpPr>
        <p:grpSpPr>
          <a:xfrm>
            <a:off x="-1448004" y="-155937"/>
            <a:ext cx="21184007" cy="10598873"/>
            <a:chOff x="0" y="0"/>
            <a:chExt cx="28245343" cy="14131831"/>
          </a:xfrm>
        </p:grpSpPr>
        <p:sp>
          <p:nvSpPr>
            <p:cNvPr id="3" name="Freeform 3"/>
            <p:cNvSpPr/>
            <p:nvPr/>
          </p:nvSpPr>
          <p:spPr>
            <a:xfrm>
              <a:off x="0" y="0"/>
              <a:ext cx="14131831" cy="14131831"/>
            </a:xfrm>
            <a:custGeom>
              <a:avLst/>
              <a:gdLst/>
              <a:ahLst/>
              <a:cxnLst/>
              <a:rect l="l" t="t" r="r" b="b"/>
              <a:pathLst>
                <a:path w="14131831" h="14131831">
                  <a:moveTo>
                    <a:pt x="0" y="0"/>
                  </a:moveTo>
                  <a:lnTo>
                    <a:pt x="14131831" y="0"/>
                  </a:lnTo>
                  <a:lnTo>
                    <a:pt x="14131831" y="14131831"/>
                  </a:lnTo>
                  <a:lnTo>
                    <a:pt x="0" y="14131831"/>
                  </a:lnTo>
                  <a:lnTo>
                    <a:pt x="0" y="0"/>
                  </a:lnTo>
                  <a:close/>
                </a:path>
              </a:pathLst>
            </a:custGeom>
            <a:blipFill>
              <a:blip r:embed="rId2">
                <a:alphaModFix amt="8999"/>
                <a:extLst>
                  <a:ext uri="{96DAC541-7B7A-43D3-8B79-37D633B846F1}">
                    <asvg:svgBlip xmlns:asvg="http://schemas.microsoft.com/office/drawing/2016/SVG/main" r:embed="rId3"/>
                  </a:ext>
                </a:extLst>
              </a:blip>
              <a:stretch>
                <a:fillRect/>
              </a:stretch>
            </a:blipFill>
          </p:spPr>
          <p:txBody>
            <a:bodyPr/>
            <a:lstStyle/>
            <a:p>
              <a:endParaRPr lang="en-PK"/>
            </a:p>
          </p:txBody>
        </p:sp>
        <p:sp>
          <p:nvSpPr>
            <p:cNvPr id="4" name="Freeform 4"/>
            <p:cNvSpPr/>
            <p:nvPr/>
          </p:nvSpPr>
          <p:spPr>
            <a:xfrm>
              <a:off x="14113512" y="0"/>
              <a:ext cx="14131831" cy="14131831"/>
            </a:xfrm>
            <a:custGeom>
              <a:avLst/>
              <a:gdLst/>
              <a:ahLst/>
              <a:cxnLst/>
              <a:rect l="l" t="t" r="r" b="b"/>
              <a:pathLst>
                <a:path w="14131831" h="14131831">
                  <a:moveTo>
                    <a:pt x="0" y="0"/>
                  </a:moveTo>
                  <a:lnTo>
                    <a:pt x="14131831" y="0"/>
                  </a:lnTo>
                  <a:lnTo>
                    <a:pt x="14131831" y="14131831"/>
                  </a:lnTo>
                  <a:lnTo>
                    <a:pt x="0" y="14131831"/>
                  </a:lnTo>
                  <a:lnTo>
                    <a:pt x="0" y="0"/>
                  </a:lnTo>
                  <a:close/>
                </a:path>
              </a:pathLst>
            </a:custGeom>
            <a:blipFill>
              <a:blip r:embed="rId2">
                <a:alphaModFix amt="8999"/>
                <a:extLst>
                  <a:ext uri="{96DAC541-7B7A-43D3-8B79-37D633B846F1}">
                    <asvg:svgBlip xmlns:asvg="http://schemas.microsoft.com/office/drawing/2016/SVG/main" r:embed="rId3"/>
                  </a:ext>
                </a:extLst>
              </a:blip>
              <a:stretch>
                <a:fillRect/>
              </a:stretch>
            </a:blipFill>
          </p:spPr>
          <p:txBody>
            <a:bodyPr/>
            <a:lstStyle/>
            <a:p>
              <a:endParaRPr lang="en-PK"/>
            </a:p>
          </p:txBody>
        </p:sp>
      </p:grpSp>
      <p:sp>
        <p:nvSpPr>
          <p:cNvPr id="8" name="TextBox 8"/>
          <p:cNvSpPr txBox="1"/>
          <p:nvPr/>
        </p:nvSpPr>
        <p:spPr>
          <a:xfrm>
            <a:off x="7795480" y="2967313"/>
            <a:ext cx="8678672" cy="1649042"/>
          </a:xfrm>
          <a:prstGeom prst="rect">
            <a:avLst/>
          </a:prstGeom>
        </p:spPr>
        <p:txBody>
          <a:bodyPr lIns="0" tIns="0" rIns="0" bIns="0" rtlCol="0" anchor="t">
            <a:spAutoFit/>
          </a:bodyPr>
          <a:lstStyle/>
          <a:p>
            <a:pPr algn="l">
              <a:lnSpc>
                <a:spcPts val="3298"/>
              </a:lnSpc>
            </a:pPr>
            <a:r>
              <a:rPr lang="en-US" sz="2819" b="1" spc="-169">
                <a:solidFill>
                  <a:srgbClr val="FFFFFF"/>
                </a:solidFill>
                <a:latin typeface="Public Sans Bold"/>
                <a:ea typeface="Public Sans Bold"/>
                <a:cs typeface="Public Sans Bold"/>
                <a:sym typeface="Public Sans Bold"/>
              </a:rPr>
              <a:t>4. Cross-Sector Collaborations</a:t>
            </a:r>
          </a:p>
          <a:p>
            <a:pPr algn="l">
              <a:lnSpc>
                <a:spcPts val="3298"/>
              </a:lnSpc>
            </a:pPr>
            <a:r>
              <a:rPr lang="en-US" sz="2819" spc="-169">
                <a:solidFill>
                  <a:srgbClr val="FFFFFF"/>
                </a:solidFill>
                <a:latin typeface="Public Sans"/>
                <a:ea typeface="Public Sans"/>
                <a:cs typeface="Public Sans"/>
                <a:sym typeface="Public Sans"/>
              </a:rPr>
              <a:t>   Partnerships between different sectors—government, business, academia, and civil society—to solve multifaceted issues like climate change or urban planning.</a:t>
            </a:r>
          </a:p>
        </p:txBody>
      </p:sp>
      <p:sp>
        <p:nvSpPr>
          <p:cNvPr id="9" name="TextBox 9"/>
          <p:cNvSpPr txBox="1"/>
          <p:nvPr/>
        </p:nvSpPr>
        <p:spPr>
          <a:xfrm>
            <a:off x="7795480" y="5557274"/>
            <a:ext cx="8678672" cy="1649042"/>
          </a:xfrm>
          <a:prstGeom prst="rect">
            <a:avLst/>
          </a:prstGeom>
        </p:spPr>
        <p:txBody>
          <a:bodyPr lIns="0" tIns="0" rIns="0" bIns="0" rtlCol="0" anchor="t">
            <a:spAutoFit/>
          </a:bodyPr>
          <a:lstStyle/>
          <a:p>
            <a:pPr algn="l">
              <a:lnSpc>
                <a:spcPts val="3298"/>
              </a:lnSpc>
            </a:pPr>
            <a:r>
              <a:rPr lang="en-US" sz="2819" b="1" spc="-169">
                <a:solidFill>
                  <a:srgbClr val="FFFFFF"/>
                </a:solidFill>
                <a:latin typeface="Public Sans Bold"/>
                <a:ea typeface="Public Sans Bold"/>
                <a:cs typeface="Public Sans Bold"/>
                <a:sym typeface="Public Sans Bold"/>
              </a:rPr>
              <a:t>5. Digital and Online Collaborations</a:t>
            </a:r>
          </a:p>
          <a:p>
            <a:pPr algn="l">
              <a:lnSpc>
                <a:spcPts val="3298"/>
              </a:lnSpc>
            </a:pPr>
            <a:r>
              <a:rPr lang="en-US" sz="2819" spc="-169">
                <a:solidFill>
                  <a:srgbClr val="FFFFFF"/>
                </a:solidFill>
                <a:latin typeface="Public Sans"/>
                <a:ea typeface="Public Sans"/>
                <a:cs typeface="Public Sans"/>
                <a:sym typeface="Public Sans"/>
              </a:rPr>
              <a:t>   Virtual platforms and social media facilitate global or local partnerships for campaigns, crowdfunding, or knowledge-sharing efforts.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235782"/>
        </a:solidFill>
        <a:effectLst/>
      </p:bgPr>
    </p:bg>
    <p:spTree>
      <p:nvGrpSpPr>
        <p:cNvPr id="1" name=""/>
        <p:cNvGrpSpPr/>
        <p:nvPr/>
      </p:nvGrpSpPr>
      <p:grpSpPr>
        <a:xfrm>
          <a:off x="0" y="0"/>
          <a:ext cx="0" cy="0"/>
          <a:chOff x="0" y="0"/>
          <a:chExt cx="0" cy="0"/>
        </a:xfrm>
      </p:grpSpPr>
      <p:grpSp>
        <p:nvGrpSpPr>
          <p:cNvPr id="2" name="Group 2"/>
          <p:cNvGrpSpPr/>
          <p:nvPr/>
        </p:nvGrpSpPr>
        <p:grpSpPr>
          <a:xfrm>
            <a:off x="-1448004" y="-155937"/>
            <a:ext cx="21184007" cy="10598873"/>
            <a:chOff x="0" y="0"/>
            <a:chExt cx="28245343" cy="14131831"/>
          </a:xfrm>
        </p:grpSpPr>
        <p:sp>
          <p:nvSpPr>
            <p:cNvPr id="3" name="Freeform 3"/>
            <p:cNvSpPr/>
            <p:nvPr/>
          </p:nvSpPr>
          <p:spPr>
            <a:xfrm>
              <a:off x="0" y="0"/>
              <a:ext cx="14131831" cy="14131831"/>
            </a:xfrm>
            <a:custGeom>
              <a:avLst/>
              <a:gdLst/>
              <a:ahLst/>
              <a:cxnLst/>
              <a:rect l="l" t="t" r="r" b="b"/>
              <a:pathLst>
                <a:path w="14131831" h="14131831">
                  <a:moveTo>
                    <a:pt x="0" y="0"/>
                  </a:moveTo>
                  <a:lnTo>
                    <a:pt x="14131831" y="0"/>
                  </a:lnTo>
                  <a:lnTo>
                    <a:pt x="14131831" y="14131831"/>
                  </a:lnTo>
                  <a:lnTo>
                    <a:pt x="0" y="14131831"/>
                  </a:lnTo>
                  <a:lnTo>
                    <a:pt x="0" y="0"/>
                  </a:lnTo>
                  <a:close/>
                </a:path>
              </a:pathLst>
            </a:custGeom>
            <a:blipFill>
              <a:blip r:embed="rId2">
                <a:alphaModFix amt="8999"/>
                <a:extLst>
                  <a:ext uri="{96DAC541-7B7A-43D3-8B79-37D633B846F1}">
                    <asvg:svgBlip xmlns:asvg="http://schemas.microsoft.com/office/drawing/2016/SVG/main" r:embed="rId3"/>
                  </a:ext>
                </a:extLst>
              </a:blip>
              <a:stretch>
                <a:fillRect/>
              </a:stretch>
            </a:blipFill>
          </p:spPr>
          <p:txBody>
            <a:bodyPr/>
            <a:lstStyle/>
            <a:p>
              <a:endParaRPr lang="en-PK"/>
            </a:p>
          </p:txBody>
        </p:sp>
        <p:sp>
          <p:nvSpPr>
            <p:cNvPr id="4" name="Freeform 4"/>
            <p:cNvSpPr/>
            <p:nvPr/>
          </p:nvSpPr>
          <p:spPr>
            <a:xfrm>
              <a:off x="14113512" y="0"/>
              <a:ext cx="14131831" cy="14131831"/>
            </a:xfrm>
            <a:custGeom>
              <a:avLst/>
              <a:gdLst/>
              <a:ahLst/>
              <a:cxnLst/>
              <a:rect l="l" t="t" r="r" b="b"/>
              <a:pathLst>
                <a:path w="14131831" h="14131831">
                  <a:moveTo>
                    <a:pt x="0" y="0"/>
                  </a:moveTo>
                  <a:lnTo>
                    <a:pt x="14131831" y="0"/>
                  </a:lnTo>
                  <a:lnTo>
                    <a:pt x="14131831" y="14131831"/>
                  </a:lnTo>
                  <a:lnTo>
                    <a:pt x="0" y="14131831"/>
                  </a:lnTo>
                  <a:lnTo>
                    <a:pt x="0" y="0"/>
                  </a:lnTo>
                  <a:close/>
                </a:path>
              </a:pathLst>
            </a:custGeom>
            <a:blipFill>
              <a:blip r:embed="rId2">
                <a:alphaModFix amt="8999"/>
                <a:extLst>
                  <a:ext uri="{96DAC541-7B7A-43D3-8B79-37D633B846F1}">
                    <asvg:svgBlip xmlns:asvg="http://schemas.microsoft.com/office/drawing/2016/SVG/main" r:embed="rId3"/>
                  </a:ext>
                </a:extLst>
              </a:blip>
              <a:stretch>
                <a:fillRect/>
              </a:stretch>
            </a:blipFill>
          </p:spPr>
          <p:txBody>
            <a:bodyPr/>
            <a:lstStyle/>
            <a:p>
              <a:endParaRPr lang="en-PK"/>
            </a:p>
          </p:txBody>
        </p:sp>
      </p:grpSp>
      <p:sp>
        <p:nvSpPr>
          <p:cNvPr id="7" name="TextBox 7"/>
          <p:cNvSpPr txBox="1"/>
          <p:nvPr/>
        </p:nvSpPr>
        <p:spPr>
          <a:xfrm>
            <a:off x="788348" y="6078806"/>
            <a:ext cx="8201128" cy="1649042"/>
          </a:xfrm>
          <a:prstGeom prst="rect">
            <a:avLst/>
          </a:prstGeom>
        </p:spPr>
        <p:txBody>
          <a:bodyPr lIns="0" tIns="0" rIns="0" bIns="0" rtlCol="0" anchor="t">
            <a:spAutoFit/>
          </a:bodyPr>
          <a:lstStyle/>
          <a:p>
            <a:pPr algn="l">
              <a:lnSpc>
                <a:spcPts val="3298"/>
              </a:lnSpc>
            </a:pPr>
            <a:r>
              <a:rPr lang="en-US" sz="2819" b="1" spc="-169">
                <a:solidFill>
                  <a:srgbClr val="FFFFFF"/>
                </a:solidFill>
                <a:latin typeface="Public Sans Bold"/>
                <a:ea typeface="Public Sans Bold"/>
                <a:cs typeface="Public Sans Bold"/>
                <a:sym typeface="Public Sans Bold"/>
              </a:rPr>
              <a:t>6. Academic-Community Partnerships</a:t>
            </a:r>
          </a:p>
          <a:p>
            <a:pPr algn="l">
              <a:lnSpc>
                <a:spcPts val="3298"/>
              </a:lnSpc>
            </a:pPr>
            <a:r>
              <a:rPr lang="en-US" sz="2819" spc="-169">
                <a:solidFill>
                  <a:srgbClr val="FFFFFF"/>
                </a:solidFill>
                <a:latin typeface="Public Sans"/>
                <a:ea typeface="Public Sans"/>
                <a:cs typeface="Public Sans"/>
                <a:sym typeface="Public Sans"/>
              </a:rPr>
              <a:t>   Universities and research institutions collaborate with local communities to address social issues, conduct research, or provide education and training.</a:t>
            </a:r>
          </a:p>
        </p:txBody>
      </p:sp>
      <p:sp>
        <p:nvSpPr>
          <p:cNvPr id="8" name="TextBox 8"/>
          <p:cNvSpPr txBox="1"/>
          <p:nvPr/>
        </p:nvSpPr>
        <p:spPr>
          <a:xfrm>
            <a:off x="788348" y="7908823"/>
            <a:ext cx="8850151" cy="1649042"/>
          </a:xfrm>
          <a:prstGeom prst="rect">
            <a:avLst/>
          </a:prstGeom>
        </p:spPr>
        <p:txBody>
          <a:bodyPr lIns="0" tIns="0" rIns="0" bIns="0" rtlCol="0" anchor="t">
            <a:spAutoFit/>
          </a:bodyPr>
          <a:lstStyle/>
          <a:p>
            <a:pPr algn="l">
              <a:lnSpc>
                <a:spcPts val="3298"/>
              </a:lnSpc>
            </a:pPr>
            <a:r>
              <a:rPr lang="en-US" sz="2819" b="1" spc="-169">
                <a:solidFill>
                  <a:srgbClr val="FFFFFF"/>
                </a:solidFill>
                <a:latin typeface="Public Sans Bold"/>
                <a:ea typeface="Public Sans Bold"/>
                <a:cs typeface="Public Sans Bold"/>
                <a:sym typeface="Public Sans Bold"/>
              </a:rPr>
              <a:t>7. Cultural and Artistic Collaborations</a:t>
            </a:r>
          </a:p>
          <a:p>
            <a:pPr algn="l">
              <a:lnSpc>
                <a:spcPts val="3298"/>
              </a:lnSpc>
            </a:pPr>
            <a:r>
              <a:rPr lang="en-US" sz="2819" spc="-169">
                <a:solidFill>
                  <a:srgbClr val="FFFFFF"/>
                </a:solidFill>
                <a:latin typeface="Public Sans"/>
                <a:ea typeface="Public Sans"/>
                <a:cs typeface="Public Sans"/>
                <a:sym typeface="Public Sans"/>
              </a:rPr>
              <a:t>   Artists and cultural organizations work with communities to promote cultural heritage, social cohesion, and creative expression.</a:t>
            </a:r>
          </a:p>
        </p:txBody>
      </p:sp>
      <p:sp>
        <p:nvSpPr>
          <p:cNvPr id="10" name="TextBox 10"/>
          <p:cNvSpPr txBox="1"/>
          <p:nvPr/>
        </p:nvSpPr>
        <p:spPr>
          <a:xfrm>
            <a:off x="9144000" y="6245494"/>
            <a:ext cx="8850151" cy="1649042"/>
          </a:xfrm>
          <a:prstGeom prst="rect">
            <a:avLst/>
          </a:prstGeom>
        </p:spPr>
        <p:txBody>
          <a:bodyPr lIns="0" tIns="0" rIns="0" bIns="0" rtlCol="0" anchor="t">
            <a:spAutoFit/>
          </a:bodyPr>
          <a:lstStyle/>
          <a:p>
            <a:pPr algn="l">
              <a:lnSpc>
                <a:spcPts val="3298"/>
              </a:lnSpc>
            </a:pPr>
            <a:r>
              <a:rPr lang="en-US" sz="2819" b="1" spc="-169">
                <a:solidFill>
                  <a:srgbClr val="FFFFFF"/>
                </a:solidFill>
                <a:latin typeface="Public Sans Bold"/>
                <a:ea typeface="Public Sans Bold"/>
                <a:cs typeface="Public Sans Bold"/>
                <a:sym typeface="Public Sans Bold"/>
              </a:rPr>
              <a:t>8. Faith-Based Collaborations</a:t>
            </a:r>
          </a:p>
          <a:p>
            <a:pPr algn="l">
              <a:lnSpc>
                <a:spcPts val="3298"/>
              </a:lnSpc>
            </a:pPr>
            <a:r>
              <a:rPr lang="en-US" sz="2819" b="1" spc="-169">
                <a:solidFill>
                  <a:srgbClr val="FFFFFF"/>
                </a:solidFill>
                <a:latin typeface="Public Sans Bold"/>
                <a:ea typeface="Public Sans Bold"/>
                <a:cs typeface="Public Sans Bold"/>
                <a:sym typeface="Public Sans Bold"/>
              </a:rPr>
              <a:t> </a:t>
            </a:r>
            <a:r>
              <a:rPr lang="en-US" sz="2819" spc="-169">
                <a:solidFill>
                  <a:srgbClr val="FFFFFF"/>
                </a:solidFill>
                <a:latin typeface="Public Sans"/>
                <a:ea typeface="Public Sans"/>
                <a:cs typeface="Public Sans"/>
                <a:sym typeface="Public Sans"/>
              </a:rPr>
              <a:t>  Religious institutions partner with other groups to address societal issues like poverty, healthcare, or education, leveraging their networks and influence.</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235782"/>
        </a:solidFill>
        <a:effectLst/>
      </p:bgPr>
    </p:bg>
    <p:spTree>
      <p:nvGrpSpPr>
        <p:cNvPr id="1" name=""/>
        <p:cNvGrpSpPr/>
        <p:nvPr/>
      </p:nvGrpSpPr>
      <p:grpSpPr>
        <a:xfrm>
          <a:off x="0" y="0"/>
          <a:ext cx="0" cy="0"/>
          <a:chOff x="0" y="0"/>
          <a:chExt cx="0" cy="0"/>
        </a:xfrm>
      </p:grpSpPr>
      <p:grpSp>
        <p:nvGrpSpPr>
          <p:cNvPr id="2" name="Group 2"/>
          <p:cNvGrpSpPr/>
          <p:nvPr/>
        </p:nvGrpSpPr>
        <p:grpSpPr>
          <a:xfrm>
            <a:off x="-1448004" y="-155937"/>
            <a:ext cx="21184007" cy="10598873"/>
            <a:chOff x="0" y="0"/>
            <a:chExt cx="28245343" cy="14131831"/>
          </a:xfrm>
        </p:grpSpPr>
        <p:sp>
          <p:nvSpPr>
            <p:cNvPr id="3" name="Freeform 3"/>
            <p:cNvSpPr/>
            <p:nvPr/>
          </p:nvSpPr>
          <p:spPr>
            <a:xfrm>
              <a:off x="0" y="0"/>
              <a:ext cx="14131831" cy="14131831"/>
            </a:xfrm>
            <a:custGeom>
              <a:avLst/>
              <a:gdLst/>
              <a:ahLst/>
              <a:cxnLst/>
              <a:rect l="l" t="t" r="r" b="b"/>
              <a:pathLst>
                <a:path w="14131831" h="14131831">
                  <a:moveTo>
                    <a:pt x="0" y="0"/>
                  </a:moveTo>
                  <a:lnTo>
                    <a:pt x="14131831" y="0"/>
                  </a:lnTo>
                  <a:lnTo>
                    <a:pt x="14131831" y="14131831"/>
                  </a:lnTo>
                  <a:lnTo>
                    <a:pt x="0" y="14131831"/>
                  </a:lnTo>
                  <a:lnTo>
                    <a:pt x="0" y="0"/>
                  </a:lnTo>
                  <a:close/>
                </a:path>
              </a:pathLst>
            </a:custGeom>
            <a:blipFill>
              <a:blip r:embed="rId2">
                <a:alphaModFix amt="8999"/>
                <a:extLst>
                  <a:ext uri="{96DAC541-7B7A-43D3-8B79-37D633B846F1}">
                    <asvg:svgBlip xmlns:asvg="http://schemas.microsoft.com/office/drawing/2016/SVG/main" r:embed="rId3"/>
                  </a:ext>
                </a:extLst>
              </a:blip>
              <a:stretch>
                <a:fillRect/>
              </a:stretch>
            </a:blipFill>
          </p:spPr>
          <p:txBody>
            <a:bodyPr/>
            <a:lstStyle/>
            <a:p>
              <a:endParaRPr lang="en-PK"/>
            </a:p>
          </p:txBody>
        </p:sp>
        <p:sp>
          <p:nvSpPr>
            <p:cNvPr id="4" name="Freeform 4"/>
            <p:cNvSpPr/>
            <p:nvPr/>
          </p:nvSpPr>
          <p:spPr>
            <a:xfrm>
              <a:off x="14113512" y="0"/>
              <a:ext cx="14131831" cy="14131831"/>
            </a:xfrm>
            <a:custGeom>
              <a:avLst/>
              <a:gdLst/>
              <a:ahLst/>
              <a:cxnLst/>
              <a:rect l="l" t="t" r="r" b="b"/>
              <a:pathLst>
                <a:path w="14131831" h="14131831">
                  <a:moveTo>
                    <a:pt x="0" y="0"/>
                  </a:moveTo>
                  <a:lnTo>
                    <a:pt x="14131831" y="0"/>
                  </a:lnTo>
                  <a:lnTo>
                    <a:pt x="14131831" y="14131831"/>
                  </a:lnTo>
                  <a:lnTo>
                    <a:pt x="0" y="14131831"/>
                  </a:lnTo>
                  <a:lnTo>
                    <a:pt x="0" y="0"/>
                  </a:lnTo>
                  <a:close/>
                </a:path>
              </a:pathLst>
            </a:custGeom>
            <a:blipFill>
              <a:blip r:embed="rId2">
                <a:alphaModFix amt="8999"/>
                <a:extLst>
                  <a:ext uri="{96DAC541-7B7A-43D3-8B79-37D633B846F1}">
                    <asvg:svgBlip xmlns:asvg="http://schemas.microsoft.com/office/drawing/2016/SVG/main" r:embed="rId3"/>
                  </a:ext>
                </a:extLst>
              </a:blip>
              <a:stretch>
                <a:fillRect/>
              </a:stretch>
            </a:blipFill>
          </p:spPr>
          <p:txBody>
            <a:bodyPr/>
            <a:lstStyle/>
            <a:p>
              <a:endParaRPr lang="en-PK"/>
            </a:p>
          </p:txBody>
        </p:sp>
      </p:grpSp>
      <p:sp>
        <p:nvSpPr>
          <p:cNvPr id="5" name="Freeform 5"/>
          <p:cNvSpPr/>
          <p:nvPr/>
        </p:nvSpPr>
        <p:spPr>
          <a:xfrm>
            <a:off x="6018458" y="2941076"/>
            <a:ext cx="6726777" cy="4733205"/>
          </a:xfrm>
          <a:custGeom>
            <a:avLst/>
            <a:gdLst/>
            <a:ahLst/>
            <a:cxnLst/>
            <a:rect l="l" t="t" r="r" b="b"/>
            <a:pathLst>
              <a:path w="6726777" h="4733205">
                <a:moveTo>
                  <a:pt x="0" y="0"/>
                </a:moveTo>
                <a:lnTo>
                  <a:pt x="6726777" y="0"/>
                </a:lnTo>
                <a:lnTo>
                  <a:pt x="6726777" y="4733205"/>
                </a:lnTo>
                <a:lnTo>
                  <a:pt x="0" y="473320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PK"/>
          </a:p>
        </p:txBody>
      </p:sp>
      <p:sp>
        <p:nvSpPr>
          <p:cNvPr id="6" name="Freeform 6"/>
          <p:cNvSpPr/>
          <p:nvPr/>
        </p:nvSpPr>
        <p:spPr>
          <a:xfrm>
            <a:off x="13034162" y="2941076"/>
            <a:ext cx="4096016" cy="4588205"/>
          </a:xfrm>
          <a:custGeom>
            <a:avLst/>
            <a:gdLst/>
            <a:ahLst/>
            <a:cxnLst/>
            <a:rect l="l" t="t" r="r" b="b"/>
            <a:pathLst>
              <a:path w="4096016" h="4588205">
                <a:moveTo>
                  <a:pt x="0" y="0"/>
                </a:moveTo>
                <a:lnTo>
                  <a:pt x="4096015" y="0"/>
                </a:lnTo>
                <a:lnTo>
                  <a:pt x="4096015" y="4588205"/>
                </a:lnTo>
                <a:lnTo>
                  <a:pt x="0" y="458820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PK"/>
          </a:p>
        </p:txBody>
      </p:sp>
      <p:sp>
        <p:nvSpPr>
          <p:cNvPr id="7" name="Freeform 7"/>
          <p:cNvSpPr/>
          <p:nvPr/>
        </p:nvSpPr>
        <p:spPr>
          <a:xfrm>
            <a:off x="1028700" y="2941076"/>
            <a:ext cx="4716846" cy="4588205"/>
          </a:xfrm>
          <a:custGeom>
            <a:avLst/>
            <a:gdLst/>
            <a:ahLst/>
            <a:cxnLst/>
            <a:rect l="l" t="t" r="r" b="b"/>
            <a:pathLst>
              <a:path w="4716846" h="4588205">
                <a:moveTo>
                  <a:pt x="0" y="0"/>
                </a:moveTo>
                <a:lnTo>
                  <a:pt x="4716846" y="0"/>
                </a:lnTo>
                <a:lnTo>
                  <a:pt x="4716846" y="4588205"/>
                </a:lnTo>
                <a:lnTo>
                  <a:pt x="0" y="458820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PK"/>
          </a:p>
        </p:txBody>
      </p:sp>
      <p:sp>
        <p:nvSpPr>
          <p:cNvPr id="8" name="TextBox 8"/>
          <p:cNvSpPr txBox="1"/>
          <p:nvPr/>
        </p:nvSpPr>
        <p:spPr>
          <a:xfrm>
            <a:off x="1028700" y="1171575"/>
            <a:ext cx="14804455" cy="977030"/>
          </a:xfrm>
          <a:prstGeom prst="rect">
            <a:avLst/>
          </a:prstGeom>
        </p:spPr>
        <p:txBody>
          <a:bodyPr lIns="0" tIns="0" rIns="0" bIns="0" rtlCol="0" anchor="t">
            <a:spAutoFit/>
          </a:bodyPr>
          <a:lstStyle/>
          <a:p>
            <a:pPr algn="r">
              <a:lnSpc>
                <a:spcPts val="7140"/>
              </a:lnSpc>
            </a:pPr>
            <a:r>
              <a:rPr lang="en-US" sz="7361" b="1" spc="-441">
                <a:solidFill>
                  <a:srgbClr val="FFFFFF"/>
                </a:solidFill>
                <a:latin typeface="Public Sans Bold"/>
                <a:ea typeface="Public Sans Bold"/>
                <a:cs typeface="Public Sans Bold"/>
                <a:sym typeface="Public Sans Bold"/>
              </a:rPr>
              <a:t>Benefits of Community Collaboration</a:t>
            </a:r>
          </a:p>
        </p:txBody>
      </p:sp>
      <p:sp>
        <p:nvSpPr>
          <p:cNvPr id="9" name="TextBox 9"/>
          <p:cNvSpPr txBox="1"/>
          <p:nvPr/>
        </p:nvSpPr>
        <p:spPr>
          <a:xfrm>
            <a:off x="2378940" y="8251019"/>
            <a:ext cx="13302961" cy="829892"/>
          </a:xfrm>
          <a:prstGeom prst="rect">
            <a:avLst/>
          </a:prstGeom>
        </p:spPr>
        <p:txBody>
          <a:bodyPr lIns="0" tIns="0" rIns="0" bIns="0" rtlCol="0" anchor="t">
            <a:spAutoFit/>
          </a:bodyPr>
          <a:lstStyle/>
          <a:p>
            <a:pPr algn="ctr">
              <a:lnSpc>
                <a:spcPts val="3298"/>
              </a:lnSpc>
            </a:pPr>
            <a:r>
              <a:rPr lang="en-US" sz="2819" spc="-169">
                <a:solidFill>
                  <a:srgbClr val="FFFFFF"/>
                </a:solidFill>
                <a:latin typeface="Public Sans"/>
                <a:ea typeface="Public Sans"/>
                <a:cs typeface="Public Sans"/>
                <a:sym typeface="Public Sans"/>
              </a:rPr>
              <a:t>Community collaboration offers numerous benefits, fostering unity and trust among individuals and organizations while driving impactful change.</a:t>
            </a:r>
          </a:p>
        </p:txBody>
      </p:sp>
      <p:sp>
        <p:nvSpPr>
          <p:cNvPr id="10" name="Freeform 10"/>
          <p:cNvSpPr/>
          <p:nvPr/>
        </p:nvSpPr>
        <p:spPr>
          <a:xfrm>
            <a:off x="16682451" y="1028700"/>
            <a:ext cx="2268950" cy="2240073"/>
          </a:xfrm>
          <a:custGeom>
            <a:avLst/>
            <a:gdLst/>
            <a:ahLst/>
            <a:cxnLst/>
            <a:rect l="l" t="t" r="r" b="b"/>
            <a:pathLst>
              <a:path w="2268950" h="2240073">
                <a:moveTo>
                  <a:pt x="0" y="0"/>
                </a:moveTo>
                <a:lnTo>
                  <a:pt x="2268950" y="0"/>
                </a:lnTo>
                <a:lnTo>
                  <a:pt x="2268950" y="2240073"/>
                </a:lnTo>
                <a:lnTo>
                  <a:pt x="0" y="2240073"/>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PK"/>
          </a:p>
        </p:txBody>
      </p:sp>
      <p:sp>
        <p:nvSpPr>
          <p:cNvPr id="11" name="Freeform 11"/>
          <p:cNvSpPr/>
          <p:nvPr/>
        </p:nvSpPr>
        <p:spPr>
          <a:xfrm rot="1024993">
            <a:off x="-789754" y="7130982"/>
            <a:ext cx="2268950" cy="2240073"/>
          </a:xfrm>
          <a:custGeom>
            <a:avLst/>
            <a:gdLst/>
            <a:ahLst/>
            <a:cxnLst/>
            <a:rect l="l" t="t" r="r" b="b"/>
            <a:pathLst>
              <a:path w="2268950" h="2240073">
                <a:moveTo>
                  <a:pt x="0" y="0"/>
                </a:moveTo>
                <a:lnTo>
                  <a:pt x="2268950" y="0"/>
                </a:lnTo>
                <a:lnTo>
                  <a:pt x="2268950" y="2240073"/>
                </a:lnTo>
                <a:lnTo>
                  <a:pt x="0" y="2240073"/>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PK"/>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235782"/>
        </a:solidFill>
        <a:effectLst/>
      </p:bgPr>
    </p:bg>
    <p:spTree>
      <p:nvGrpSpPr>
        <p:cNvPr id="1" name=""/>
        <p:cNvGrpSpPr/>
        <p:nvPr/>
      </p:nvGrpSpPr>
      <p:grpSpPr>
        <a:xfrm>
          <a:off x="0" y="0"/>
          <a:ext cx="0" cy="0"/>
          <a:chOff x="0" y="0"/>
          <a:chExt cx="0" cy="0"/>
        </a:xfrm>
      </p:grpSpPr>
      <p:grpSp>
        <p:nvGrpSpPr>
          <p:cNvPr id="2" name="Group 2"/>
          <p:cNvGrpSpPr/>
          <p:nvPr/>
        </p:nvGrpSpPr>
        <p:grpSpPr>
          <a:xfrm>
            <a:off x="-914400" y="-156937"/>
            <a:ext cx="21184007" cy="10598873"/>
            <a:chOff x="0" y="0"/>
            <a:chExt cx="28245343" cy="14131831"/>
          </a:xfrm>
        </p:grpSpPr>
        <p:sp>
          <p:nvSpPr>
            <p:cNvPr id="3" name="Freeform 3"/>
            <p:cNvSpPr/>
            <p:nvPr/>
          </p:nvSpPr>
          <p:spPr>
            <a:xfrm>
              <a:off x="0" y="0"/>
              <a:ext cx="14131831" cy="14131831"/>
            </a:xfrm>
            <a:custGeom>
              <a:avLst/>
              <a:gdLst/>
              <a:ahLst/>
              <a:cxnLst/>
              <a:rect l="l" t="t" r="r" b="b"/>
              <a:pathLst>
                <a:path w="14131831" h="14131831">
                  <a:moveTo>
                    <a:pt x="0" y="0"/>
                  </a:moveTo>
                  <a:lnTo>
                    <a:pt x="14131831" y="0"/>
                  </a:lnTo>
                  <a:lnTo>
                    <a:pt x="14131831" y="14131831"/>
                  </a:lnTo>
                  <a:lnTo>
                    <a:pt x="0" y="14131831"/>
                  </a:lnTo>
                  <a:lnTo>
                    <a:pt x="0" y="0"/>
                  </a:lnTo>
                  <a:close/>
                </a:path>
              </a:pathLst>
            </a:custGeom>
            <a:blipFill>
              <a:blip r:embed="rId2">
                <a:alphaModFix amt="8999"/>
                <a:extLst>
                  <a:ext uri="{96DAC541-7B7A-43D3-8B79-37D633B846F1}">
                    <asvg:svgBlip xmlns:asvg="http://schemas.microsoft.com/office/drawing/2016/SVG/main" r:embed="rId3"/>
                  </a:ext>
                </a:extLst>
              </a:blip>
              <a:stretch>
                <a:fillRect/>
              </a:stretch>
            </a:blipFill>
          </p:spPr>
          <p:txBody>
            <a:bodyPr/>
            <a:lstStyle/>
            <a:p>
              <a:endParaRPr lang="en-PK"/>
            </a:p>
          </p:txBody>
        </p:sp>
        <p:sp>
          <p:nvSpPr>
            <p:cNvPr id="4" name="Freeform 4"/>
            <p:cNvSpPr/>
            <p:nvPr/>
          </p:nvSpPr>
          <p:spPr>
            <a:xfrm>
              <a:off x="14113512" y="0"/>
              <a:ext cx="14131831" cy="14131831"/>
            </a:xfrm>
            <a:custGeom>
              <a:avLst/>
              <a:gdLst/>
              <a:ahLst/>
              <a:cxnLst/>
              <a:rect l="l" t="t" r="r" b="b"/>
              <a:pathLst>
                <a:path w="14131831" h="14131831">
                  <a:moveTo>
                    <a:pt x="0" y="0"/>
                  </a:moveTo>
                  <a:lnTo>
                    <a:pt x="14131831" y="0"/>
                  </a:lnTo>
                  <a:lnTo>
                    <a:pt x="14131831" y="14131831"/>
                  </a:lnTo>
                  <a:lnTo>
                    <a:pt x="0" y="14131831"/>
                  </a:lnTo>
                  <a:lnTo>
                    <a:pt x="0" y="0"/>
                  </a:lnTo>
                  <a:close/>
                </a:path>
              </a:pathLst>
            </a:custGeom>
            <a:blipFill>
              <a:blip r:embed="rId2">
                <a:alphaModFix amt="8999"/>
                <a:extLst>
                  <a:ext uri="{96DAC541-7B7A-43D3-8B79-37D633B846F1}">
                    <asvg:svgBlip xmlns:asvg="http://schemas.microsoft.com/office/drawing/2016/SVG/main" r:embed="rId3"/>
                  </a:ext>
                </a:extLst>
              </a:blip>
              <a:stretch>
                <a:fillRect/>
              </a:stretch>
            </a:blipFill>
          </p:spPr>
          <p:txBody>
            <a:bodyPr/>
            <a:lstStyle/>
            <a:p>
              <a:endParaRPr lang="en-PK"/>
            </a:p>
          </p:txBody>
        </p:sp>
      </p:grpSp>
      <p:sp>
        <p:nvSpPr>
          <p:cNvPr id="7" name="TextBox 7"/>
          <p:cNvSpPr txBox="1"/>
          <p:nvPr/>
        </p:nvSpPr>
        <p:spPr>
          <a:xfrm>
            <a:off x="4953000" y="1790700"/>
            <a:ext cx="11430000" cy="1269578"/>
          </a:xfrm>
          <a:prstGeom prst="rect">
            <a:avLst/>
          </a:prstGeom>
        </p:spPr>
        <p:txBody>
          <a:bodyPr wrap="square" lIns="0" tIns="0" rIns="0" bIns="0" rtlCol="0" anchor="t">
            <a:spAutoFit/>
          </a:bodyPr>
          <a:lstStyle/>
          <a:p>
            <a:pPr algn="l">
              <a:lnSpc>
                <a:spcPts val="3298"/>
              </a:lnSpc>
            </a:pPr>
            <a:r>
              <a:rPr lang="en-US" sz="3200" spc="-169" dirty="0">
                <a:solidFill>
                  <a:srgbClr val="FFFFFF"/>
                </a:solidFill>
                <a:latin typeface="Public Sans"/>
                <a:ea typeface="Public Sans"/>
                <a:cs typeface="Public Sans"/>
                <a:sym typeface="Public Sans"/>
              </a:rPr>
              <a:t>1. By pooling resources, skills, and expertise, it allows for more efficient and innovative </a:t>
            </a:r>
            <a:r>
              <a:rPr lang="en-US" sz="3200" spc="-169" dirty="0">
                <a:highlight>
                  <a:srgbClr val="C0C0C0"/>
                </a:highlight>
                <a:latin typeface="Public Sans"/>
                <a:ea typeface="Public Sans"/>
                <a:cs typeface="Public Sans"/>
                <a:sym typeface="Public Sans"/>
              </a:rPr>
              <a:t>problem-solving,</a:t>
            </a:r>
            <a:r>
              <a:rPr lang="en-US" sz="3200" spc="-169" dirty="0">
                <a:solidFill>
                  <a:srgbClr val="FFFFFF"/>
                </a:solidFill>
                <a:highlight>
                  <a:srgbClr val="C0C0C0"/>
                </a:highlight>
                <a:latin typeface="Public Sans"/>
                <a:ea typeface="Public Sans"/>
                <a:cs typeface="Public Sans"/>
                <a:sym typeface="Public Sans"/>
              </a:rPr>
              <a:t> </a:t>
            </a:r>
            <a:r>
              <a:rPr lang="en-US" sz="3200" spc="-169" dirty="0">
                <a:solidFill>
                  <a:srgbClr val="FFFFFF"/>
                </a:solidFill>
                <a:latin typeface="Public Sans"/>
                <a:ea typeface="Public Sans"/>
                <a:cs typeface="Public Sans"/>
                <a:sym typeface="Public Sans"/>
              </a:rPr>
              <a:t>addressing challenges that may be too complex for a single entity to handle.</a:t>
            </a:r>
          </a:p>
        </p:txBody>
      </p:sp>
      <p:sp>
        <p:nvSpPr>
          <p:cNvPr id="10" name="TextBox 10"/>
          <p:cNvSpPr txBox="1"/>
          <p:nvPr/>
        </p:nvSpPr>
        <p:spPr>
          <a:xfrm>
            <a:off x="4953000" y="3747780"/>
            <a:ext cx="11430000" cy="1269578"/>
          </a:xfrm>
          <a:prstGeom prst="rect">
            <a:avLst/>
          </a:prstGeom>
        </p:spPr>
        <p:txBody>
          <a:bodyPr wrap="square" lIns="0" tIns="0" rIns="0" bIns="0" rtlCol="0" anchor="t">
            <a:spAutoFit/>
          </a:bodyPr>
          <a:lstStyle/>
          <a:p>
            <a:pPr algn="l">
              <a:lnSpc>
                <a:spcPts val="3298"/>
              </a:lnSpc>
            </a:pPr>
            <a:r>
              <a:rPr lang="en-US" sz="3200" spc="-169" dirty="0">
                <a:solidFill>
                  <a:srgbClr val="FFFFFF"/>
                </a:solidFill>
                <a:latin typeface="Public Sans"/>
                <a:ea typeface="Public Sans"/>
                <a:cs typeface="Public Sans"/>
                <a:sym typeface="Public Sans"/>
              </a:rPr>
              <a:t>2. Collaboration </a:t>
            </a:r>
            <a:r>
              <a:rPr lang="en-US" sz="3200" spc="-169" dirty="0">
                <a:highlight>
                  <a:srgbClr val="C0C0C0"/>
                </a:highlight>
                <a:latin typeface="Public Sans"/>
                <a:ea typeface="Public Sans"/>
                <a:cs typeface="Public Sans"/>
                <a:sym typeface="Public Sans"/>
              </a:rPr>
              <a:t>encourages diverse perspectives</a:t>
            </a:r>
            <a:r>
              <a:rPr lang="en-US" sz="3200" spc="-169" dirty="0">
                <a:solidFill>
                  <a:srgbClr val="FFFFFF"/>
                </a:solidFill>
                <a:latin typeface="Public Sans"/>
                <a:ea typeface="Public Sans"/>
                <a:cs typeface="Public Sans"/>
                <a:sym typeface="Public Sans"/>
              </a:rPr>
              <a:t>, ensuring inclusive solutions that empower marginalized groups and promote equity.</a:t>
            </a:r>
          </a:p>
        </p:txBody>
      </p:sp>
      <p:sp>
        <p:nvSpPr>
          <p:cNvPr id="11" name="TextBox 11"/>
          <p:cNvSpPr txBox="1"/>
          <p:nvPr/>
        </p:nvSpPr>
        <p:spPr>
          <a:xfrm>
            <a:off x="4953000" y="5692834"/>
            <a:ext cx="11430000" cy="1269578"/>
          </a:xfrm>
          <a:prstGeom prst="rect">
            <a:avLst/>
          </a:prstGeom>
        </p:spPr>
        <p:txBody>
          <a:bodyPr wrap="square" lIns="0" tIns="0" rIns="0" bIns="0" rtlCol="0" anchor="t">
            <a:spAutoFit/>
          </a:bodyPr>
          <a:lstStyle/>
          <a:p>
            <a:pPr algn="l">
              <a:lnSpc>
                <a:spcPts val="3298"/>
              </a:lnSpc>
            </a:pPr>
            <a:r>
              <a:rPr lang="en-US" sz="3200" spc="-169" dirty="0">
                <a:solidFill>
                  <a:srgbClr val="FFFFFF"/>
                </a:solidFill>
                <a:latin typeface="Public Sans"/>
                <a:ea typeface="Public Sans"/>
                <a:cs typeface="Public Sans"/>
                <a:sym typeface="Public Sans"/>
              </a:rPr>
              <a:t>3. Additionally, </a:t>
            </a:r>
            <a:r>
              <a:rPr lang="en-US" sz="3200" spc="-169" dirty="0">
                <a:highlight>
                  <a:srgbClr val="C0C0C0"/>
                </a:highlight>
                <a:latin typeface="Public Sans"/>
                <a:ea typeface="Public Sans"/>
                <a:cs typeface="Public Sans"/>
                <a:sym typeface="Public Sans"/>
              </a:rPr>
              <a:t>it strengthens civic engagement </a:t>
            </a:r>
            <a:r>
              <a:rPr lang="en-US" sz="3200" spc="-169" dirty="0">
                <a:solidFill>
                  <a:srgbClr val="FFFFFF"/>
                </a:solidFill>
                <a:latin typeface="Public Sans"/>
                <a:ea typeface="Public Sans"/>
                <a:cs typeface="Public Sans"/>
                <a:sym typeface="Public Sans"/>
              </a:rPr>
              <a:t>by inspiring active participation and shared responsibility, resulting in sustainable and long-term improvements that benefit the entire community.</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42</TotalTime>
  <Words>734</Words>
  <Application>Microsoft Macintosh PowerPoint</Application>
  <PresentationFormat>Custom</PresentationFormat>
  <Paragraphs>50</Paragraphs>
  <Slides>12</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vt:i4>
      </vt:variant>
    </vt:vector>
  </HeadingPairs>
  <TitlesOfParts>
    <vt:vector size="19" baseType="lpstr">
      <vt:lpstr>Public Sans Bold</vt:lpstr>
      <vt:lpstr>Calibri</vt:lpstr>
      <vt:lpstr>Public Sans</vt:lpstr>
      <vt:lpstr>AkayaTelivigala</vt:lpstr>
      <vt:lpstr>Arial</vt:lpstr>
      <vt:lpstr>Public Sans Italics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Community Collaboration in Civic Engagement</dc:title>
  <cp:lastModifiedBy>(FA24-BSE-042) MUHAMMAD ABDULLAH</cp:lastModifiedBy>
  <cp:revision>3</cp:revision>
  <dcterms:created xsi:type="dcterms:W3CDTF">2006-08-16T00:00:00Z</dcterms:created>
  <dcterms:modified xsi:type="dcterms:W3CDTF">2025-01-05T14:46:09Z</dcterms:modified>
  <dc:identifier>DAGaJGBY_uQ</dc:identifier>
</cp:coreProperties>
</file>